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63" autoAdjust="0"/>
    <p:restoredTop sz="94660"/>
  </p:normalViewPr>
  <p:slideViewPr>
    <p:cSldViewPr snapToGrid="0">
      <p:cViewPr varScale="1">
        <p:scale>
          <a:sx n="105" d="100"/>
          <a:sy n="105" d="100"/>
        </p:scale>
        <p:origin x="120" y="2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774423" y="802298"/>
            <a:ext cx="8637073" cy="2920713"/>
          </a:xfrm>
        </p:spPr>
        <p:txBody>
          <a:bodyPr bIns="0" anchor="b">
            <a:normAutofit/>
          </a:bodyPr>
          <a:lstStyle>
            <a:lvl1pPr algn="ctr">
              <a:defRPr sz="6600"/>
            </a:lvl1pPr>
          </a:lstStyle>
          <a:p>
            <a:r>
              <a:rPr lang="en-US"/>
              <a:t>Click to edit Master title style</a:t>
            </a:r>
            <a:endParaRPr lang="en-US" dirty="0"/>
          </a:p>
        </p:txBody>
      </p:sp>
      <p:sp>
        <p:nvSpPr>
          <p:cNvPr id="3" name="Subtitle 2"/>
          <p:cNvSpPr>
            <a:spLocks noGrp="1"/>
          </p:cNvSpPr>
          <p:nvPr>
            <p:ph type="subTitle" idx="1"/>
          </p:nvPr>
        </p:nvSpPr>
        <p:spPr>
          <a:xfrm>
            <a:off x="1774424" y="3724074"/>
            <a:ext cx="8637072" cy="977621"/>
          </a:xfrm>
        </p:spPr>
        <p:txBody>
          <a:bodyPr tIns="91440" bIns="91440">
            <a:normAutofit/>
          </a:bodyPr>
          <a:lstStyle>
            <a:lvl1pPr marL="0" indent="0" algn="ctr">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7D9198E-961B-4546-BF5A-6EDDACD5A57C}" type="datetimeFigureOut">
              <a:rPr lang="en-US" smtClean="0"/>
              <a:t>7/7/2016</a:t>
            </a:fld>
            <a:endParaRPr lang="en-US"/>
          </a:p>
        </p:txBody>
      </p:sp>
      <p:sp>
        <p:nvSpPr>
          <p:cNvPr id="5" name="Footer Placeholder 4"/>
          <p:cNvSpPr>
            <a:spLocks noGrp="1"/>
          </p:cNvSpPr>
          <p:nvPr>
            <p:ph type="ftr" sz="quarter" idx="11"/>
          </p:nvPr>
        </p:nvSpPr>
        <p:spPr>
          <a:xfrm>
            <a:off x="1451579" y="329307"/>
            <a:ext cx="5626774" cy="309201"/>
          </a:xfrm>
        </p:spPr>
        <p:txBody>
          <a:bodyPr/>
          <a:lstStyle/>
          <a:p>
            <a:endParaRPr lang="en-US"/>
          </a:p>
        </p:txBody>
      </p:sp>
      <p:sp>
        <p:nvSpPr>
          <p:cNvPr id="6" name="Slide Number Placeholder 5"/>
          <p:cNvSpPr>
            <a:spLocks noGrp="1"/>
          </p:cNvSpPr>
          <p:nvPr>
            <p:ph type="sldNum" sz="quarter" idx="12"/>
          </p:nvPr>
        </p:nvSpPr>
        <p:spPr>
          <a:xfrm>
            <a:off x="476834" y="798973"/>
            <a:ext cx="811019" cy="503578"/>
          </a:xfrm>
        </p:spPr>
        <p:txBody>
          <a:bodyPr/>
          <a:lstStyle/>
          <a:p>
            <a:fld id="{F2102939-279E-4742-B38E-602E573C12C6}" type="slidenum">
              <a:rPr lang="en-US" smtClean="0"/>
              <a:t>‹#›</a:t>
            </a:fld>
            <a:endParaRPr lang="en-US"/>
          </a:p>
        </p:txBody>
      </p:sp>
    </p:spTree>
    <p:extLst>
      <p:ext uri="{BB962C8B-B14F-4D97-AF65-F5344CB8AC3E}">
        <p14:creationId xmlns:p14="http://schemas.microsoft.com/office/powerpoint/2010/main" val="34672081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7D9198E-961B-4546-BF5A-6EDDACD5A57C}" type="datetimeFigureOut">
              <a:rPr lang="en-US" smtClean="0"/>
              <a:t>7/7/2016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102939-279E-4742-B38E-602E573C12C6}" type="slidenum">
              <a:rPr lang="en-US" smtClean="0"/>
              <a:t>‹#›</a:t>
            </a:fld>
            <a:endParaRPr lang="en-US"/>
          </a:p>
        </p:txBody>
      </p:sp>
    </p:spTree>
    <p:extLst>
      <p:ext uri="{BB962C8B-B14F-4D97-AF65-F5344CB8AC3E}">
        <p14:creationId xmlns:p14="http://schemas.microsoft.com/office/powerpoint/2010/main" val="10217489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774423" y="1756130"/>
            <a:ext cx="8643154" cy="1969007"/>
          </a:xfrm>
        </p:spPr>
        <p:txBody>
          <a:bodyPr anchor="b">
            <a:normAutofit/>
          </a:bodyPr>
          <a:lstStyle>
            <a:lvl1pPr algn="ctr">
              <a:defRPr sz="3600"/>
            </a:lvl1pPr>
          </a:lstStyle>
          <a:p>
            <a:r>
              <a:rPr lang="en-US"/>
              <a:t>Click to edit Master title style</a:t>
            </a:r>
            <a:endParaRPr lang="en-US" dirty="0"/>
          </a:p>
        </p:txBody>
      </p:sp>
      <p:sp>
        <p:nvSpPr>
          <p:cNvPr id="3" name="Text Placeholder 2"/>
          <p:cNvSpPr>
            <a:spLocks noGrp="1"/>
          </p:cNvSpPr>
          <p:nvPr>
            <p:ph type="body" idx="1"/>
          </p:nvPr>
        </p:nvSpPr>
        <p:spPr>
          <a:xfrm>
            <a:off x="1774423" y="3725137"/>
            <a:ext cx="8643154" cy="1093987"/>
          </a:xfrm>
        </p:spPr>
        <p:txBody>
          <a:bodyPr tIns="91440">
            <a:normAutofit/>
          </a:bodyPr>
          <a:lstStyle>
            <a:lvl1pPr marL="0" indent="0" algn="ctr">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7D9198E-961B-4546-BF5A-6EDDACD5A57C}" type="datetimeFigureOut">
              <a:rPr lang="en-US" smtClean="0"/>
              <a:t>7/7/2016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102939-279E-4742-B38E-602E573C12C6}" type="slidenum">
              <a:rPr lang="en-US" smtClean="0"/>
              <a:t>‹#›</a:t>
            </a:fld>
            <a:endParaRPr lang="en-US"/>
          </a:p>
        </p:txBody>
      </p:sp>
    </p:spTree>
    <p:extLst>
      <p:ext uri="{BB962C8B-B14F-4D97-AF65-F5344CB8AC3E}">
        <p14:creationId xmlns:p14="http://schemas.microsoft.com/office/powerpoint/2010/main" val="3530417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293577"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488654" cy="344859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4140" y="2017343"/>
            <a:ext cx="4488654" cy="344152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7D9198E-961B-4546-BF5A-6EDDACD5A57C}" type="datetimeFigureOut">
              <a:rPr lang="en-US" smtClean="0"/>
              <a:t>7/7/2016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102939-279E-4742-B38E-602E573C12C6}" type="slidenum">
              <a:rPr lang="en-US" smtClean="0"/>
              <a:t>‹#›</a:t>
            </a:fld>
            <a:endParaRPr lang="en-US"/>
          </a:p>
        </p:txBody>
      </p:sp>
    </p:spTree>
    <p:extLst>
      <p:ext uri="{BB962C8B-B14F-4D97-AF65-F5344CB8AC3E}">
        <p14:creationId xmlns:p14="http://schemas.microsoft.com/office/powerpoint/2010/main" val="38340704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295603"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488794"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447191" y="2824269"/>
            <a:ext cx="4488794" cy="264445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56025" y="2023003"/>
            <a:ext cx="4488794"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56025" y="2821491"/>
            <a:ext cx="4488794" cy="263737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7D9198E-961B-4546-BF5A-6EDDACD5A57C}" type="datetimeFigureOut">
              <a:rPr lang="en-US" smtClean="0"/>
              <a:t>7/7/2016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2102939-279E-4742-B38E-602E573C12C6}" type="slidenum">
              <a:rPr lang="en-US" smtClean="0"/>
              <a:t>‹#›</a:t>
            </a:fld>
            <a:endParaRPr lang="en-US"/>
          </a:p>
        </p:txBody>
      </p:sp>
    </p:spTree>
    <p:extLst>
      <p:ext uri="{BB962C8B-B14F-4D97-AF65-F5344CB8AC3E}">
        <p14:creationId xmlns:p14="http://schemas.microsoft.com/office/powerpoint/2010/main" val="1389629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7D9198E-961B-4546-BF5A-6EDDACD5A57C}" type="datetimeFigureOut">
              <a:rPr lang="en-US" smtClean="0"/>
              <a:t>7/7/2016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2102939-279E-4742-B38E-602E573C12C6}" type="slidenum">
              <a:rPr lang="en-US" smtClean="0"/>
              <a:t>‹#›</a:t>
            </a:fld>
            <a:endParaRPr lang="en-US"/>
          </a:p>
        </p:txBody>
      </p:sp>
    </p:spTree>
    <p:extLst>
      <p:ext uri="{BB962C8B-B14F-4D97-AF65-F5344CB8AC3E}">
        <p14:creationId xmlns:p14="http://schemas.microsoft.com/office/powerpoint/2010/main" val="6916918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7D9198E-961B-4546-BF5A-6EDDACD5A57C}" type="datetimeFigureOut">
              <a:rPr lang="en-US" smtClean="0"/>
              <a:t>7/7/2016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2102939-279E-4742-B38E-602E573C12C6}" type="slidenum">
              <a:rPr lang="en-US" smtClean="0"/>
              <a:t>‹#›</a:t>
            </a:fld>
            <a:endParaRPr lang="en-US"/>
          </a:p>
        </p:txBody>
      </p:sp>
    </p:spTree>
    <p:extLst>
      <p:ext uri="{BB962C8B-B14F-4D97-AF65-F5344CB8AC3E}">
        <p14:creationId xmlns:p14="http://schemas.microsoft.com/office/powerpoint/2010/main" val="7345061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2961967" cy="2406518"/>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4730324" y="798974"/>
            <a:ext cx="6012470" cy="4658826"/>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2961967"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7D9198E-961B-4546-BF5A-6EDDACD5A57C}" type="datetimeFigureOut">
              <a:rPr lang="en-US" smtClean="0"/>
              <a:t>7/7/2016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102939-279E-4742-B38E-602E573C12C6}" type="slidenum">
              <a:rPr lang="en-US" smtClean="0"/>
              <a:t>‹#›</a:t>
            </a:fld>
            <a:endParaRPr lang="en-US"/>
          </a:p>
        </p:txBody>
      </p:sp>
    </p:spTree>
    <p:extLst>
      <p:ext uri="{BB962C8B-B14F-4D97-AF65-F5344CB8AC3E}">
        <p14:creationId xmlns:p14="http://schemas.microsoft.com/office/powerpoint/2010/main" val="16153795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7477387" y="482170"/>
            <a:ext cx="4074533" cy="5149101"/>
            <a:chOff x="7477387" y="482170"/>
            <a:chExt cx="4074533" cy="5149101"/>
          </a:xfrm>
        </p:grpSpPr>
        <p:sp>
          <p:nvSpPr>
            <p:cNvPr id="18" name="Rectangle 17"/>
            <p:cNvSpPr/>
            <p:nvPr/>
          </p:nvSpPr>
          <p:spPr>
            <a:xfrm>
              <a:off x="7477387" y="482170"/>
              <a:ext cx="4074533" cy="5149101"/>
            </a:xfrm>
            <a:prstGeom prst="rect">
              <a:avLst/>
            </a:prstGeom>
            <a:blipFill dpi="0" rotWithShape="1">
              <a:blip r:embed="rId2">
                <a:alphaModFix amt="30000"/>
              </a:blip>
              <a:srcRect/>
              <a:tile tx="0" ty="0" sx="100000" sy="100000" flip="none" algn="ctr"/>
            </a:blip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extrusionH="76200" contourW="12700" prstMaterial="matte">
              <a:bevelT w="152400" h="50800" prst="softRound"/>
              <a:extrusionClr>
                <a:schemeClr val="tx2"/>
              </a:extrusionClr>
              <a:contourClr>
                <a:schemeClr val="bg2"/>
              </a:contourClr>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a:xfrm>
              <a:off x="7790446" y="812506"/>
              <a:ext cx="3450289" cy="4466452"/>
            </a:xfrm>
            <a:prstGeom prst="rect">
              <a:avLst/>
            </a:prstGeom>
            <a:gradFill>
              <a:gsLst>
                <a:gs pos="0">
                  <a:srgbClr val="DADADA"/>
                </a:gs>
                <a:gs pos="100000">
                  <a:srgbClr val="FFFFFE"/>
                </a:gs>
              </a:gsLst>
              <a:lin ang="16200000" scaled="0"/>
            </a:gradFill>
            <a:ln w="38100" cmpd="sng">
              <a:solidFill>
                <a:schemeClr val="tx2">
                  <a:lumMod val="25000"/>
                </a:schemeClr>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2"/>
            <a:ext cx="5532328" cy="1922299"/>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50000"/>
              <a:lumOff val="50000"/>
              <a:alpha val="80000"/>
            </a:schemeClr>
          </a:solidFill>
          <a:ln w="9525" cap="sq">
            <a:noFill/>
            <a:miter lim="800000"/>
          </a:ln>
          <a:effectLst/>
        </p:spPr>
        <p:txBody>
          <a:bodyPr vert="horz" lIns="91440" tIns="45720" rIns="91440" bIns="45720" rtlCol="0" anchor="t">
            <a:normAutofit/>
          </a:bodyPr>
          <a:lstStyle>
            <a:lvl1pPr>
              <a:defRPr lang="en-US" sz="3200" dirty="0"/>
            </a:lvl1pPr>
          </a:lstStyle>
          <a:p>
            <a:pPr lvl="0" algn="ctr"/>
            <a:r>
              <a:rPr lang="en-US"/>
              <a:t>Click icon to add picture</a:t>
            </a:r>
            <a:endParaRPr lang="en-US" dirty="0"/>
          </a:p>
        </p:txBody>
      </p:sp>
      <p:sp>
        <p:nvSpPr>
          <p:cNvPr id="4" name="Text Placeholder 3"/>
          <p:cNvSpPr>
            <a:spLocks noGrp="1"/>
          </p:cNvSpPr>
          <p:nvPr>
            <p:ph type="body" sz="half" idx="2"/>
          </p:nvPr>
        </p:nvSpPr>
        <p:spPr>
          <a:xfrm>
            <a:off x="1450329" y="3059600"/>
            <a:ext cx="5524404" cy="2090134"/>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47D9198E-961B-4546-BF5A-6EDDACD5A57C}" type="datetimeFigureOut">
              <a:rPr lang="en-US" smtClean="0"/>
              <a:t>7/7/2016</a:t>
            </a:fld>
            <a:endParaRPr lang="en-US"/>
          </a:p>
        </p:txBody>
      </p:sp>
      <p:sp>
        <p:nvSpPr>
          <p:cNvPr id="6" name="Footer Placeholder 5"/>
          <p:cNvSpPr>
            <a:spLocks noGrp="1"/>
          </p:cNvSpPr>
          <p:nvPr>
            <p:ph type="ftr" sz="quarter" idx="11"/>
          </p:nvPr>
        </p:nvSpPr>
        <p:spPr>
          <a:xfrm>
            <a:off x="1447382" y="318640"/>
            <a:ext cx="5541004" cy="320931"/>
          </a:xfrm>
        </p:spPr>
        <p:txBody>
          <a:bodyPr/>
          <a:lstStyle/>
          <a:p>
            <a:endParaRPr lang="en-US"/>
          </a:p>
        </p:txBody>
      </p:sp>
      <p:sp>
        <p:nvSpPr>
          <p:cNvPr id="7" name="Slide Number Placeholder 6"/>
          <p:cNvSpPr>
            <a:spLocks noGrp="1"/>
          </p:cNvSpPr>
          <p:nvPr>
            <p:ph type="sldNum" sz="quarter" idx="12"/>
          </p:nvPr>
        </p:nvSpPr>
        <p:spPr/>
        <p:txBody>
          <a:bodyPr/>
          <a:lstStyle/>
          <a:p>
            <a:fld id="{F2102939-279E-4742-B38E-602E573C12C6}" type="slidenum">
              <a:rPr lang="en-US" smtClean="0"/>
              <a:t>‹#›</a:t>
            </a:fld>
            <a:endParaRPr lang="en-US"/>
          </a:p>
        </p:txBody>
      </p:sp>
    </p:spTree>
    <p:extLst>
      <p:ext uri="{BB962C8B-B14F-4D97-AF65-F5344CB8AC3E}">
        <p14:creationId xmlns:p14="http://schemas.microsoft.com/office/powerpoint/2010/main" val="17231355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7D9198E-961B-4546-BF5A-6EDDACD5A57C}" type="datetimeFigureOut">
              <a:rPr lang="en-US" smtClean="0"/>
              <a:t>7/7/2016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102939-279E-4742-B38E-602E573C12C6}" type="slidenum">
              <a:rPr lang="en-US" smtClean="0"/>
              <a:t>‹#›</a:t>
            </a:fld>
            <a:endParaRPr lang="en-US"/>
          </a:p>
        </p:txBody>
      </p:sp>
    </p:spTree>
    <p:extLst>
      <p:ext uri="{BB962C8B-B14F-4D97-AF65-F5344CB8AC3E}">
        <p14:creationId xmlns:p14="http://schemas.microsoft.com/office/powerpoint/2010/main" val="3667956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27052"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518654" cy="465988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7D9198E-961B-4546-BF5A-6EDDACD5A57C}" type="datetimeFigureOut">
              <a:rPr lang="en-US" smtClean="0"/>
              <a:t>7/7/2016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102939-279E-4742-B38E-602E573C12C6}" type="slidenum">
              <a:rPr lang="en-US" smtClean="0"/>
              <a:t>‹#›</a:t>
            </a:fld>
            <a:endParaRPr lang="en-US"/>
          </a:p>
        </p:txBody>
      </p:sp>
    </p:spTree>
    <p:extLst>
      <p:ext uri="{BB962C8B-B14F-4D97-AF65-F5344CB8AC3E}">
        <p14:creationId xmlns:p14="http://schemas.microsoft.com/office/powerpoint/2010/main" val="25047286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451579" y="804519"/>
            <a:ext cx="9291215" cy="1049235"/>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291215" cy="345061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242079"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7D9198E-961B-4546-BF5A-6EDDACD5A57C}" type="datetimeFigureOut">
              <a:rPr lang="en-US" smtClean="0"/>
              <a:t>7/7/2016</a:t>
            </a:fld>
            <a:endParaRPr lang="en-US"/>
          </a:p>
        </p:txBody>
      </p:sp>
      <p:sp>
        <p:nvSpPr>
          <p:cNvPr id="5" name="Footer Placeholder 4"/>
          <p:cNvSpPr>
            <a:spLocks noGrp="1"/>
          </p:cNvSpPr>
          <p:nvPr>
            <p:ph type="ftr" sz="quarter" idx="3"/>
          </p:nvPr>
        </p:nvSpPr>
        <p:spPr>
          <a:xfrm>
            <a:off x="1451579" y="329307"/>
            <a:ext cx="5626774"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F2102939-279E-4742-B38E-602E573C12C6}" type="slidenum">
              <a:rPr lang="en-US" smtClean="0"/>
              <a:t>‹#›</a:t>
            </a:fld>
            <a:endParaRPr lang="en-US"/>
          </a:p>
        </p:txBody>
      </p:sp>
      <p:sp>
        <p:nvSpPr>
          <p:cNvPr id="9" name="Rectangle 8"/>
          <p:cNvSpPr/>
          <p:nvPr/>
        </p:nvSpPr>
        <p:spPr>
          <a:xfrm>
            <a:off x="0" y="3622291"/>
            <a:ext cx="12192000" cy="2505984"/>
          </a:xfrm>
          <a:prstGeom prst="rect">
            <a:avLst/>
          </a:prstGeom>
          <a:gradFill flip="none" rotWithShape="1">
            <a:gsLst>
              <a:gs pos="0">
                <a:schemeClr val="bg2">
                  <a:alpha val="0"/>
                </a:schemeClr>
              </a:gs>
              <a:gs pos="100000">
                <a:schemeClr val="bg2">
                  <a:alpha val="80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0" name="Picture 9"/>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a:xfrm>
            <a:off x="0" y="6129338"/>
            <a:ext cx="12192000" cy="742950"/>
          </a:xfrm>
          <a:prstGeom prst="rect">
            <a:avLst/>
          </a:prstGeom>
        </p:spPr>
      </p:pic>
      <p:cxnSp>
        <p:nvCxnSpPr>
          <p:cNvPr id="12" name="Straight Connector 11"/>
          <p:cNvCxnSpPr/>
          <p:nvPr/>
        </p:nvCxnSpPr>
        <p:spPr>
          <a:xfrm>
            <a:off x="0" y="6138142"/>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26885120"/>
      </p:ext>
    </p:extLst>
  </p:cSld>
  <p:clrMap bg1="dk1" tx1="lt1" bg2="dk2" tx2="lt2" accent1="accent1" accent2="accent2" accent3="accent3" accent4="accent4" accent5="accent5" accent6="accent6" hlink="hlink" folHlink="folHlink"/>
  <p:sldLayoutIdLst>
    <p:sldLayoutId id="2147483791" r:id="rId1"/>
    <p:sldLayoutId id="2147483792" r:id="rId2"/>
    <p:sldLayoutId id="2147483793" r:id="rId3"/>
    <p:sldLayoutId id="2147483794" r:id="rId4"/>
    <p:sldLayoutId id="2147483795" r:id="rId5"/>
    <p:sldLayoutId id="2147483796" r:id="rId6"/>
    <p:sldLayoutId id="2147483797" r:id="rId7"/>
    <p:sldLayoutId id="2147483798" r:id="rId8"/>
    <p:sldLayoutId id="2147483799" r:id="rId9"/>
    <p:sldLayoutId id="2147483800" r:id="rId10"/>
    <p:sldLayoutId id="2147483801" r:id="rId11"/>
  </p:sldLayoutIdLst>
  <p:txStyles>
    <p:titleStyle>
      <a:lvl1pPr algn="ctr" defTabSz="914400" rtl="0" eaLnBrk="1" latinLnBrk="0" hangingPunct="1">
        <a:lnSpc>
          <a:spcPct val="90000"/>
        </a:lnSpc>
        <a:spcBef>
          <a:spcPct val="0"/>
        </a:spcBef>
        <a:buNone/>
        <a:defRPr sz="3200" b="0" i="0" kern="1200" cap="all">
          <a:solidFill>
            <a:schemeClr val="accent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www.curriculum.org)/"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www.edu.gov.on.ca/"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www.lsf-lst.ca)/" TargetMode="External"/><Relationship Id="rId2" Type="http://schemas.openxmlformats.org/officeDocument/2006/relationships/hyperlink" Target="http://www.naturalcuriosity.ca)/"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www.oise.utoronto.ca/" TargetMode="External"/><Relationship Id="rId2" Type="http://schemas.openxmlformats.org/officeDocument/2006/relationships/hyperlink" Target="http://www.edugains.ca)/"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www.tmerc.ca)/" TargetMode="External"/><Relationship Id="rId2" Type="http://schemas.openxmlformats.org/officeDocument/2006/relationships/hyperlink" Target="http://www.trvlc.com/" TargetMode="External"/><Relationship Id="rId1" Type="http://schemas.openxmlformats.org/officeDocument/2006/relationships/slideLayout" Target="../slideLayouts/slideLayout2.xml"/><Relationship Id="rId4" Type="http://schemas.openxmlformats.org/officeDocument/2006/relationships/hyperlink" Target="http://www.oame.ca/" TargetMode="External"/></Relationships>
</file>

<file path=ppt/slides/_rels/slide10.xml.rels><?xml version="1.0" encoding="UTF-8" standalone="yes"?>
<Relationships xmlns="http://schemas.openxmlformats.org/package/2006/relationships"><Relationship Id="rId2" Type="http://schemas.openxmlformats.org/officeDocument/2006/relationships/hyperlink" Target="http://www.curriculum.org)/"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74423" y="1452282"/>
            <a:ext cx="8637073" cy="1696987"/>
          </a:xfrm>
        </p:spPr>
        <p:txBody>
          <a:bodyPr/>
          <a:lstStyle/>
          <a:p>
            <a:r>
              <a:rPr lang="en-CA" dirty="0">
                <a:latin typeface="Wickenden Cafe NDP" panose="00000400000000000000" pitchFamily="2" charset="0"/>
              </a:rPr>
              <a:t>Dear nowplay</a:t>
            </a:r>
            <a:endParaRPr lang="en-US" dirty="0">
              <a:latin typeface="Wickenden Cafe NDP" panose="00000400000000000000" pitchFamily="2" charset="0"/>
            </a:endParaRPr>
          </a:p>
        </p:txBody>
      </p:sp>
      <p:sp>
        <p:nvSpPr>
          <p:cNvPr id="3" name="Subtitle 2"/>
          <p:cNvSpPr>
            <a:spLocks noGrp="1"/>
          </p:cNvSpPr>
          <p:nvPr>
            <p:ph type="subTitle" idx="1"/>
          </p:nvPr>
        </p:nvSpPr>
        <p:spPr>
          <a:xfrm>
            <a:off x="1774423" y="3365486"/>
            <a:ext cx="8637072" cy="977621"/>
          </a:xfrm>
        </p:spPr>
        <p:txBody>
          <a:bodyPr>
            <a:noAutofit/>
          </a:bodyPr>
          <a:lstStyle/>
          <a:p>
            <a:pPr>
              <a:lnSpc>
                <a:spcPct val="100000"/>
              </a:lnSpc>
            </a:pPr>
            <a:r>
              <a:rPr lang="en-CA" dirty="0">
                <a:latin typeface="Catriel" panose="02000503000000020004" pitchFamily="2" charset="0"/>
              </a:rPr>
              <a:t>An advice column</a:t>
            </a:r>
          </a:p>
          <a:p>
            <a:pPr>
              <a:lnSpc>
                <a:spcPct val="100000"/>
              </a:lnSpc>
            </a:pPr>
            <a:r>
              <a:rPr lang="en-CA" dirty="0">
                <a:latin typeface="Catriel" panose="02000503000000020004" pitchFamily="2" charset="0"/>
              </a:rPr>
              <a:t> for anyone wanting to learn more about play-based learning</a:t>
            </a:r>
            <a:endParaRPr lang="en-US" dirty="0">
              <a:latin typeface="Catriel" panose="02000503000000020004" pitchFamily="2" charset="0"/>
            </a:endParaRPr>
          </a:p>
        </p:txBody>
      </p:sp>
    </p:spTree>
    <p:extLst>
      <p:ext uri="{BB962C8B-B14F-4D97-AF65-F5344CB8AC3E}">
        <p14:creationId xmlns:p14="http://schemas.microsoft.com/office/powerpoint/2010/main" val="353403555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9624" y="221813"/>
            <a:ext cx="11474823" cy="1049235"/>
          </a:xfrm>
        </p:spPr>
        <p:txBody>
          <a:bodyPr>
            <a:noAutofit/>
          </a:bodyPr>
          <a:lstStyle/>
          <a:p>
            <a:pPr algn="l">
              <a:lnSpc>
                <a:spcPct val="150000"/>
              </a:lnSpc>
            </a:pPr>
            <a:r>
              <a:rPr lang="en-CA" sz="2200" dirty="0">
                <a:latin typeface="Wickenden Cafe NDP" panose="00000400000000000000" pitchFamily="2" charset="0"/>
              </a:rPr>
              <a:t>Dear NOWPlay Team,</a:t>
            </a:r>
            <a:r>
              <a:rPr lang="en-US" sz="2200" dirty="0">
                <a:latin typeface="Wickenden Cafe NDP" panose="00000400000000000000" pitchFamily="2" charset="0"/>
              </a:rPr>
              <a:t/>
            </a:r>
            <a:br>
              <a:rPr lang="en-US" sz="2200" dirty="0">
                <a:latin typeface="Wickenden Cafe NDP" panose="00000400000000000000" pitchFamily="2" charset="0"/>
              </a:rPr>
            </a:br>
            <a:r>
              <a:rPr lang="en-CA" sz="2000" i="1" dirty="0">
                <a:latin typeface="Wickenden Cafe NDP" panose="00000400000000000000" pitchFamily="2" charset="0"/>
              </a:rPr>
              <a:t>What does a play based approach look like, sound like and feel like in the classroom</a:t>
            </a:r>
            <a:r>
              <a:rPr lang="en-CA" sz="1800" i="1" dirty="0">
                <a:latin typeface="Wickenden Cafe NDP" panose="00000400000000000000" pitchFamily="2" charset="0"/>
              </a:rPr>
              <a:t>?</a:t>
            </a:r>
            <a:endParaRPr lang="en-US" sz="1800" i="1" dirty="0">
              <a:latin typeface="Wickenden Cafe NDP" panose="00000400000000000000" pitchFamily="2" charset="0"/>
            </a:endParaRPr>
          </a:p>
        </p:txBody>
      </p:sp>
      <p:sp>
        <p:nvSpPr>
          <p:cNvPr id="3" name="Content Placeholder 2"/>
          <p:cNvSpPr>
            <a:spLocks noGrp="1"/>
          </p:cNvSpPr>
          <p:nvPr>
            <p:ph idx="1"/>
          </p:nvPr>
        </p:nvSpPr>
        <p:spPr>
          <a:xfrm>
            <a:off x="519953" y="1369660"/>
            <a:ext cx="11304494" cy="4771164"/>
          </a:xfrm>
        </p:spPr>
        <p:txBody>
          <a:bodyPr>
            <a:noAutofit/>
          </a:bodyPr>
          <a:lstStyle/>
          <a:p>
            <a:pPr marL="0" indent="0">
              <a:buNone/>
            </a:pPr>
            <a:r>
              <a:rPr lang="en-CA" sz="1400" i="1" dirty="0">
                <a:latin typeface="Catriel" panose="02000503000000020004" pitchFamily="2" charset="0"/>
              </a:rPr>
              <a:t>A play-based approach is likely going to be loud and messy and that’s okay because students are learning from one another and they’re exploring their environment. Sensory and tactile exploration build children’s experience and knowledge.</a:t>
            </a:r>
          </a:p>
          <a:p>
            <a:pPr marL="0" indent="0">
              <a:buNone/>
            </a:pPr>
            <a:r>
              <a:rPr lang="en-CA" sz="1400" i="1" dirty="0">
                <a:latin typeface="Catriel" panose="02000503000000020004" pitchFamily="2" charset="0"/>
              </a:rPr>
              <a:t>In a play-based classroom, you’re not likely to see a teacher at their desk.  A play-based teacher will always be out and about in the classroom, on the floor playing with students, or working one on one in a different space.  Don’t expect the classroom to be static; there will be constant movement of everyone. Constructing the space or physical environment to support exploration and play will also be needed.  The arrangement of tables, what materials are used, and where they are placed should all be arranged in a way that encourages children to engage in independent exploration.  Using centres (picture examples </a:t>
            </a:r>
            <a:r>
              <a:rPr lang="en-CA" sz="1400" i="1">
                <a:latin typeface="Catriel" panose="02000503000000020004" pitchFamily="2" charset="0"/>
              </a:rPr>
              <a:t>at </a:t>
            </a:r>
            <a:r>
              <a:rPr lang="en-CA" sz="1400" u="sng">
                <a:latin typeface="Catriel" panose="02000503000000020004" pitchFamily="2" charset="0"/>
                <a:hlinkClick r:id="rId2"/>
              </a:rPr>
              <a:t>www.curriculum.org</a:t>
            </a:r>
            <a:r>
              <a:rPr lang="en-CA" sz="1400" i="1" dirty="0">
                <a:latin typeface="Catriel" panose="02000503000000020004" pitchFamily="2" charset="0"/>
              </a:rPr>
              <a:t>), where a number of tables are set up in a U-shape, can help designate areas for open play.  If tables aren’t available, setting a centre on designated carpet space is just as good! The goal with the setting of a play-based classroom is to create multiple spaces to allow children to explore different things.</a:t>
            </a:r>
          </a:p>
          <a:p>
            <a:pPr marL="0" indent="0">
              <a:buNone/>
            </a:pPr>
            <a:r>
              <a:rPr lang="en-CA" sz="1400" i="1" dirty="0">
                <a:latin typeface="Catriel" panose="02000503000000020004" pitchFamily="2" charset="0"/>
              </a:rPr>
              <a:t>A play-based classroom will feel inclusive.  Everyone should be constantly involved in what’s going on in the classroom, and if they’re not, it is the educator’s responsibility to engage them.  There are moments in play-based learning where students might not look engaged; however, they are engaged.  There’s a difference between a student sitting on their own and not engaging versus a student who is quietly observing and learning from other’s active play.  Educators need not always bring the quiet student into the play.  At times, we need to let students observe play and see how they can draw each other into the play situation without the educators’ effort.  It is important to be mindful of the classroom space and what is happening in the space to judge when you should get involved.  You want to honour each child’s individuality and personality which may require a step back at times to let the situation unfold naturally. For video clips on effective play-based learning in kindergarten, see “Kindergarten matters: Intentional Play-based</a:t>
            </a:r>
            <a:r>
              <a:rPr lang="en-CA" sz="1400" dirty="0">
                <a:latin typeface="Catriel" panose="02000503000000020004" pitchFamily="2" charset="0"/>
              </a:rPr>
              <a:t> </a:t>
            </a:r>
            <a:r>
              <a:rPr lang="en-CA" sz="1400" i="1" dirty="0">
                <a:latin typeface="Catriel" panose="02000503000000020004" pitchFamily="2" charset="0"/>
              </a:rPr>
              <a:t>learning”</a:t>
            </a:r>
            <a:r>
              <a:rPr lang="en-CA" sz="1400" dirty="0">
                <a:latin typeface="Catriel" panose="02000503000000020004" pitchFamily="2" charset="0"/>
              </a:rPr>
              <a:t> (</a:t>
            </a:r>
            <a:r>
              <a:rPr lang="en-CA" sz="1400" u="sng" dirty="0">
                <a:solidFill>
                  <a:schemeClr val="accent2">
                    <a:lumMod val="75000"/>
                  </a:schemeClr>
                </a:solidFill>
                <a:latin typeface="Catriel" panose="02000503000000020004" pitchFamily="2" charset="0"/>
              </a:rPr>
              <a:t>www.curriculum.org</a:t>
            </a:r>
            <a:r>
              <a:rPr lang="en-CA" sz="1400" u="sng" dirty="0">
                <a:latin typeface="Catriel" panose="02000503000000020004" pitchFamily="2" charset="0"/>
              </a:rPr>
              <a:t>)</a:t>
            </a:r>
            <a:r>
              <a:rPr lang="en-CA" sz="1400" dirty="0">
                <a:latin typeface="Catriel" panose="02000503000000020004" pitchFamily="2" charset="0"/>
              </a:rPr>
              <a:t>.</a:t>
            </a:r>
            <a:endParaRPr lang="en-US" sz="1400" dirty="0">
              <a:latin typeface="Catriel" panose="02000503000000020004" pitchFamily="2" charset="0"/>
            </a:endParaRPr>
          </a:p>
        </p:txBody>
      </p:sp>
    </p:spTree>
    <p:extLst>
      <p:ext uri="{BB962C8B-B14F-4D97-AF65-F5344CB8AC3E}">
        <p14:creationId xmlns:p14="http://schemas.microsoft.com/office/powerpoint/2010/main" val="312245150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906" y="221813"/>
            <a:ext cx="11914094" cy="1257363"/>
          </a:xfrm>
        </p:spPr>
        <p:txBody>
          <a:bodyPr>
            <a:noAutofit/>
          </a:bodyPr>
          <a:lstStyle/>
          <a:p>
            <a:pPr algn="l">
              <a:lnSpc>
                <a:spcPct val="150000"/>
              </a:lnSpc>
            </a:pPr>
            <a:r>
              <a:rPr lang="en-CA" sz="2200" dirty="0">
                <a:latin typeface="Wickenden Cafe NDP" panose="00000400000000000000" pitchFamily="2" charset="0"/>
              </a:rPr>
              <a:t>Dear NOWPlay Team, </a:t>
            </a:r>
            <a:r>
              <a:rPr lang="en-US" sz="2000" dirty="0">
                <a:latin typeface="Wickenden Cafe NDP" panose="00000400000000000000" pitchFamily="2" charset="0"/>
              </a:rPr>
              <a:t/>
            </a:r>
            <a:br>
              <a:rPr lang="en-US" sz="2000" dirty="0">
                <a:latin typeface="Wickenden Cafe NDP" panose="00000400000000000000" pitchFamily="2" charset="0"/>
              </a:rPr>
            </a:br>
            <a:r>
              <a:rPr lang="en-CA" sz="2000" i="1" dirty="0">
                <a:latin typeface="Wickenden Cafe NDP" panose="00000400000000000000" pitchFamily="2" charset="0"/>
              </a:rPr>
              <a:t>Is it ok for the teacher to be a participant in group play with children in the classroom?</a:t>
            </a:r>
            <a:endParaRPr lang="en-US" sz="2000" i="1" dirty="0">
              <a:latin typeface="Wickenden Cafe NDP" panose="00000400000000000000" pitchFamily="2" charset="0"/>
            </a:endParaRPr>
          </a:p>
        </p:txBody>
      </p:sp>
      <p:sp>
        <p:nvSpPr>
          <p:cNvPr id="3" name="Content Placeholder 2"/>
          <p:cNvSpPr>
            <a:spLocks noGrp="1"/>
          </p:cNvSpPr>
          <p:nvPr>
            <p:ph idx="1"/>
          </p:nvPr>
        </p:nvSpPr>
        <p:spPr>
          <a:xfrm>
            <a:off x="376518" y="1479177"/>
            <a:ext cx="11447929" cy="4294094"/>
          </a:xfrm>
        </p:spPr>
        <p:txBody>
          <a:bodyPr>
            <a:noAutofit/>
          </a:bodyPr>
          <a:lstStyle/>
          <a:p>
            <a:pPr marL="0" indent="0">
              <a:buNone/>
            </a:pPr>
            <a:r>
              <a:rPr lang="en-CA" sz="1400" i="1" dirty="0">
                <a:latin typeface="Catriel" panose="02000503000000020004" pitchFamily="2" charset="0"/>
              </a:rPr>
              <a:t>Absolutely! By teachers being participants in the play, they can more easily follow the play of the children and communicate naturally with them.  Being involved in the play allows teachers to strategically create a problem that directly connects to what is happening in the play which then lets the students flex and develop their problem-solving to figure it out. </a:t>
            </a:r>
          </a:p>
          <a:p>
            <a:pPr marL="0" indent="0">
              <a:buNone/>
            </a:pPr>
            <a:r>
              <a:rPr lang="en-CA" sz="1400" i="1" dirty="0">
                <a:latin typeface="Catriel" panose="02000503000000020004" pitchFamily="2" charset="0"/>
              </a:rPr>
              <a:t>When you’re playing with students, a wide variety and number of teachable moments can come up that you can use to the children’s benefit.  Involvement in play also allows the teacher to be responsive to essentially everything students provide you with. You can naturally communicate with children, both verbally and non-verbally, to build their language development and competence. By being involved, objects can also be introduced into play.</a:t>
            </a:r>
          </a:p>
          <a:p>
            <a:pPr marL="0" indent="0">
              <a:buNone/>
            </a:pPr>
            <a:r>
              <a:rPr lang="en-CA" sz="1400" i="1" dirty="0">
                <a:latin typeface="Catriel" panose="02000503000000020004" pitchFamily="2" charset="0"/>
              </a:rPr>
              <a:t>Keep in mind though, while you’re engaged in play, that you should listen with warm attentiveness.  This means that you shouldn’t talk too much, and you shouldn’t ask too many questions.  Rather, go with the flow and whatever happens, happens.  Don’t feel like you have to always intervene or be fully involved with the play situation. Be aware of how the play is unfolding and engage with students as needed.</a:t>
            </a:r>
          </a:p>
          <a:p>
            <a:pPr marL="0" indent="0">
              <a:buNone/>
            </a:pPr>
            <a:r>
              <a:rPr lang="en-CA" sz="1400" i="1" dirty="0">
                <a:latin typeface="Catriel" panose="02000503000000020004" pitchFamily="2" charset="0"/>
              </a:rPr>
              <a:t>Observing isn’t necessarily disengagement; it’s a choice to observe children’s play and competencies.  When you do choose to become involved in a play situation, be mindful of how you enter and exit the interaction.  You don’t want to be abrupt or commanding, but gently guide when needed to foster their thinking and doing.  No matter what happens, you will learn from the play experience.  You may learn how to do it differently next time if the plan doesn’t work out well, and you’ll learn what works and doesn’t work for each particular group.  You will also be able to see students’ competence to help you decide where to help guide them next.</a:t>
            </a:r>
            <a:endParaRPr lang="en-US" sz="1400" dirty="0">
              <a:latin typeface="Catriel" panose="02000503000000020004" pitchFamily="2" charset="0"/>
            </a:endParaRPr>
          </a:p>
        </p:txBody>
      </p:sp>
    </p:spTree>
    <p:extLst>
      <p:ext uri="{BB962C8B-B14F-4D97-AF65-F5344CB8AC3E}">
        <p14:creationId xmlns:p14="http://schemas.microsoft.com/office/powerpoint/2010/main" val="124043437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9624" y="221813"/>
            <a:ext cx="11474823" cy="1445622"/>
          </a:xfrm>
        </p:spPr>
        <p:txBody>
          <a:bodyPr>
            <a:noAutofit/>
          </a:bodyPr>
          <a:lstStyle/>
          <a:p>
            <a:pPr algn="l">
              <a:lnSpc>
                <a:spcPct val="150000"/>
              </a:lnSpc>
            </a:pPr>
            <a:r>
              <a:rPr lang="en-CA" sz="2200" dirty="0">
                <a:latin typeface="Wickenden Cafe NDP" panose="00000400000000000000" pitchFamily="2" charset="0"/>
              </a:rPr>
              <a:t>Dear NOW Play Team,</a:t>
            </a:r>
            <a:r>
              <a:rPr lang="en-US" dirty="0"/>
              <a:t/>
            </a:r>
            <a:br>
              <a:rPr lang="en-US" dirty="0"/>
            </a:br>
            <a:r>
              <a:rPr lang="en-CA" sz="2000" i="1" dirty="0">
                <a:latin typeface="Wickenden Cafe NDP" panose="00000400000000000000" pitchFamily="2" charset="0"/>
              </a:rPr>
              <a:t>What if the students’ play takes a different direction than what I, as the teacher, had planned?</a:t>
            </a:r>
            <a:endParaRPr lang="en-US" sz="2000" i="1" dirty="0">
              <a:latin typeface="Wickenden Cafe NDP" panose="00000400000000000000" pitchFamily="2" charset="0"/>
            </a:endParaRPr>
          </a:p>
        </p:txBody>
      </p:sp>
      <p:sp>
        <p:nvSpPr>
          <p:cNvPr id="3" name="Content Placeholder 2"/>
          <p:cNvSpPr>
            <a:spLocks noGrp="1"/>
          </p:cNvSpPr>
          <p:nvPr>
            <p:ph idx="1"/>
          </p:nvPr>
        </p:nvSpPr>
        <p:spPr>
          <a:xfrm>
            <a:off x="519953" y="2006153"/>
            <a:ext cx="11304494" cy="4107776"/>
          </a:xfrm>
        </p:spPr>
        <p:txBody>
          <a:bodyPr>
            <a:noAutofit/>
          </a:bodyPr>
          <a:lstStyle/>
          <a:p>
            <a:pPr marL="0" indent="0">
              <a:buNone/>
            </a:pPr>
            <a:r>
              <a:rPr lang="en-CA" sz="1600" i="1" dirty="0">
                <a:latin typeface="Catriel" panose="02000503000000020004" pitchFamily="2" charset="0"/>
              </a:rPr>
              <a:t>That is the best learning ever! It may be difficult for some teachers (e.g., perhaps during an evaluation year), however, play should be a place where children do what they want to do. Even if there are some ‘dark sides’ of play (e.g., playing war, modeling drug/alcohol use), it’s not always necessary to intervene.  Such behaviours coming out in play gives teachers a way to look at what kids are thinking about and working through in their lives.</a:t>
            </a:r>
          </a:p>
          <a:p>
            <a:pPr marL="0" indent="0">
              <a:buNone/>
            </a:pPr>
            <a:r>
              <a:rPr lang="en-CA" sz="1600" i="1" dirty="0">
                <a:latin typeface="Catriel" panose="02000503000000020004" pitchFamily="2" charset="0"/>
              </a:rPr>
              <a:t>As an educator, behaviours and topics of discussion modeled in play illustrate interests and what is on children’s minds.  These behaviours or topics may not always be happy or positive things, but that is reality and it is informative. For more information on how learning takes place and the philosophy and practices that support the understanding of learning in the early years see “How does learning happen” found at </a:t>
            </a:r>
            <a:r>
              <a:rPr lang="en-CA" sz="1600" i="1" u="sng" dirty="0">
                <a:latin typeface="Catriel" panose="02000503000000020004" pitchFamily="2" charset="0"/>
                <a:hlinkClick r:id="rId2"/>
              </a:rPr>
              <a:t>www.edu.gov.on.ca</a:t>
            </a:r>
            <a:endParaRPr lang="en-US" sz="1600" dirty="0">
              <a:latin typeface="Catriel" panose="02000503000000020004" pitchFamily="2" charset="0"/>
            </a:endParaRPr>
          </a:p>
        </p:txBody>
      </p:sp>
    </p:spTree>
    <p:extLst>
      <p:ext uri="{BB962C8B-B14F-4D97-AF65-F5344CB8AC3E}">
        <p14:creationId xmlns:p14="http://schemas.microsoft.com/office/powerpoint/2010/main" val="355516972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9624" y="221813"/>
            <a:ext cx="11474823" cy="1049235"/>
          </a:xfrm>
        </p:spPr>
        <p:txBody>
          <a:bodyPr>
            <a:noAutofit/>
          </a:bodyPr>
          <a:lstStyle/>
          <a:p>
            <a:pPr algn="l">
              <a:lnSpc>
                <a:spcPct val="150000"/>
              </a:lnSpc>
            </a:pPr>
            <a:r>
              <a:rPr lang="en-CA" sz="2200" dirty="0">
                <a:latin typeface="Wickenden Cafe NDP" panose="00000400000000000000" pitchFamily="2" charset="0"/>
              </a:rPr>
              <a:t>Dear NOW Play Team,</a:t>
            </a:r>
            <a:r>
              <a:rPr lang="en-US" sz="2200" dirty="0">
                <a:latin typeface="Wickenden Cafe NDP" panose="00000400000000000000" pitchFamily="2" charset="0"/>
              </a:rPr>
              <a:t/>
            </a:r>
            <a:br>
              <a:rPr lang="en-US" sz="2200" dirty="0">
                <a:latin typeface="Wickenden Cafe NDP" panose="00000400000000000000" pitchFamily="2" charset="0"/>
              </a:rPr>
            </a:br>
            <a:r>
              <a:rPr lang="en-CA" sz="2000" i="1" dirty="0">
                <a:latin typeface="Wickenden Cafe NDP" panose="00000400000000000000" pitchFamily="2" charset="0"/>
              </a:rPr>
              <a:t>Do children play differently with open-ended props versus with toys?</a:t>
            </a:r>
            <a:endParaRPr lang="en-US" sz="2000" i="1" dirty="0">
              <a:latin typeface="Wickenden Cafe NDP" panose="00000400000000000000" pitchFamily="2" charset="0"/>
            </a:endParaRPr>
          </a:p>
        </p:txBody>
      </p:sp>
      <p:sp>
        <p:nvSpPr>
          <p:cNvPr id="3" name="Content Placeholder 2"/>
          <p:cNvSpPr>
            <a:spLocks noGrp="1"/>
          </p:cNvSpPr>
          <p:nvPr>
            <p:ph idx="1"/>
          </p:nvPr>
        </p:nvSpPr>
        <p:spPr>
          <a:xfrm>
            <a:off x="519953" y="1488140"/>
            <a:ext cx="11304494" cy="4554071"/>
          </a:xfrm>
        </p:spPr>
        <p:txBody>
          <a:bodyPr>
            <a:noAutofit/>
          </a:bodyPr>
          <a:lstStyle/>
          <a:p>
            <a:pPr marL="0" indent="0">
              <a:buNone/>
            </a:pPr>
            <a:r>
              <a:rPr lang="en-CA" sz="1800" i="1" dirty="0">
                <a:latin typeface="Catriel" panose="02000503000000020004" pitchFamily="2" charset="0"/>
              </a:rPr>
              <a:t>Different types of props or toys can bring out different types of play and creativity. </a:t>
            </a:r>
          </a:p>
          <a:p>
            <a:pPr marL="0" indent="0">
              <a:buNone/>
            </a:pPr>
            <a:r>
              <a:rPr lang="en-CA" sz="1800" i="1" dirty="0">
                <a:latin typeface="Catriel" panose="02000503000000020004" pitchFamily="2" charset="0"/>
              </a:rPr>
              <a:t>With props, children can discuss a wide variety of themes or topics that are open to their choice.  With specific toys, for example a firetruck, kids tend to use less creative responses and will be more likely to use more context-specific responses.</a:t>
            </a:r>
          </a:p>
          <a:p>
            <a:pPr marL="0" indent="0">
              <a:buNone/>
            </a:pPr>
            <a:r>
              <a:rPr lang="en-CA" sz="1800" i="1" dirty="0">
                <a:latin typeface="Catriel" panose="02000503000000020004" pitchFamily="2" charset="0"/>
              </a:rPr>
              <a:t>Open-ended props lead children to be more independent and allows them to negotiate their own meanings of the props during play. With open-ended props, children can build their own thinking and narratives about the topic(s) as they are not restricted by the context of the toys.  With open-ended props, possibilities are nearly endless, but with toys or specific toys kids parrot or repeat information that is very context specific.</a:t>
            </a:r>
          </a:p>
          <a:p>
            <a:pPr marL="0" indent="0">
              <a:buNone/>
            </a:pPr>
            <a:r>
              <a:rPr lang="en-CA" sz="1800" i="1" dirty="0">
                <a:latin typeface="Catriel" panose="02000503000000020004" pitchFamily="2" charset="0"/>
              </a:rPr>
              <a:t>Both types of materials are important but may achieve different outcomes or goals.</a:t>
            </a:r>
            <a:endParaRPr lang="en-US" sz="1800" dirty="0">
              <a:latin typeface="Catriel" panose="02000503000000020004" pitchFamily="2" charset="0"/>
            </a:endParaRPr>
          </a:p>
        </p:txBody>
      </p:sp>
    </p:spTree>
    <p:extLst>
      <p:ext uri="{BB962C8B-B14F-4D97-AF65-F5344CB8AC3E}">
        <p14:creationId xmlns:p14="http://schemas.microsoft.com/office/powerpoint/2010/main" val="278024189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9624" y="266636"/>
            <a:ext cx="11474823" cy="1230470"/>
          </a:xfrm>
        </p:spPr>
        <p:txBody>
          <a:bodyPr>
            <a:noAutofit/>
          </a:bodyPr>
          <a:lstStyle/>
          <a:p>
            <a:pPr algn="l">
              <a:lnSpc>
                <a:spcPct val="150000"/>
              </a:lnSpc>
            </a:pPr>
            <a:r>
              <a:rPr lang="en-CA" sz="2200" dirty="0">
                <a:latin typeface="Wickenden Cafe NDP" panose="00000400000000000000" pitchFamily="2" charset="0"/>
              </a:rPr>
              <a:t>Dear NOW Play Team,</a:t>
            </a:r>
            <a:r>
              <a:rPr lang="en-US" sz="2200" dirty="0">
                <a:latin typeface="Wickenden Cafe NDP" panose="00000400000000000000" pitchFamily="2" charset="0"/>
              </a:rPr>
              <a:t/>
            </a:r>
            <a:br>
              <a:rPr lang="en-US" sz="2200" dirty="0">
                <a:latin typeface="Wickenden Cafe NDP" panose="00000400000000000000" pitchFamily="2" charset="0"/>
              </a:rPr>
            </a:br>
            <a:r>
              <a:rPr lang="en-CA" sz="2000" i="1" dirty="0">
                <a:latin typeface="Wickenden Cafe NDP" panose="00000400000000000000" pitchFamily="2" charset="0"/>
              </a:rPr>
              <a:t>What if I don’t have a lot of resources or materials in my classroom?</a:t>
            </a:r>
            <a:br>
              <a:rPr lang="en-CA" sz="2000" i="1" dirty="0">
                <a:latin typeface="Wickenden Cafe NDP" panose="00000400000000000000" pitchFamily="2" charset="0"/>
              </a:rPr>
            </a:br>
            <a:r>
              <a:rPr lang="en-CA" sz="2000" i="1" dirty="0">
                <a:latin typeface="Wickenden Cafe NDP" panose="00000400000000000000" pitchFamily="2" charset="0"/>
              </a:rPr>
              <a:t>How can I still encourage play?</a:t>
            </a:r>
            <a:endParaRPr lang="en-US" sz="2000" i="1" dirty="0">
              <a:latin typeface="Wickenden Cafe NDP" panose="00000400000000000000" pitchFamily="2" charset="0"/>
            </a:endParaRPr>
          </a:p>
        </p:txBody>
      </p:sp>
      <p:sp>
        <p:nvSpPr>
          <p:cNvPr id="3" name="Content Placeholder 2"/>
          <p:cNvSpPr>
            <a:spLocks noGrp="1"/>
          </p:cNvSpPr>
          <p:nvPr>
            <p:ph idx="1"/>
          </p:nvPr>
        </p:nvSpPr>
        <p:spPr>
          <a:xfrm>
            <a:off x="519953" y="1864659"/>
            <a:ext cx="11304494" cy="4177552"/>
          </a:xfrm>
        </p:spPr>
        <p:txBody>
          <a:bodyPr>
            <a:noAutofit/>
          </a:bodyPr>
          <a:lstStyle/>
          <a:p>
            <a:pPr marL="0" indent="0">
              <a:buNone/>
            </a:pPr>
            <a:r>
              <a:rPr lang="en-CA" sz="1800" i="1" dirty="0">
                <a:latin typeface="Catriel" panose="02000503000000020004" pitchFamily="2" charset="0"/>
              </a:rPr>
              <a:t>Not all children need toys or props to play, but having a good environment to encourage exploration and creativity will help.</a:t>
            </a:r>
          </a:p>
          <a:p>
            <a:pPr marL="0" indent="0">
              <a:buNone/>
            </a:pPr>
            <a:r>
              <a:rPr lang="en-CA" sz="1800" i="1" dirty="0">
                <a:latin typeface="Catriel" panose="02000503000000020004" pitchFamily="2" charset="0"/>
              </a:rPr>
              <a:t>The classroom doesn’t have to be the only location that play takes place.  Learning can occur outdoors by using place-based learning (see </a:t>
            </a:r>
            <a:r>
              <a:rPr lang="en-CA" sz="1800" i="1" u="sng" dirty="0">
                <a:latin typeface="Catriel" panose="02000503000000020004" pitchFamily="2" charset="0"/>
                <a:hlinkClick r:id="rId2"/>
              </a:rPr>
              <a:t>www.naturalcuriosity.ca)</a:t>
            </a:r>
            <a:r>
              <a:rPr lang="en-CA" sz="1800" i="1" dirty="0">
                <a:latin typeface="Catriel" panose="02000503000000020004" pitchFamily="2" charset="0"/>
              </a:rPr>
              <a:t>.  We can take learning outside into natural spaces by going on nature walks, for example.</a:t>
            </a:r>
          </a:p>
          <a:p>
            <a:pPr marL="0" indent="0">
              <a:buNone/>
            </a:pPr>
            <a:r>
              <a:rPr lang="en-CA" sz="1800" i="1" dirty="0">
                <a:latin typeface="Catriel" panose="02000503000000020004" pitchFamily="2" charset="0"/>
              </a:rPr>
              <a:t>Developing your skills to engage students in learning outside of the classroom will come with practice – so if you are limited in the classroom, go elsewhere! The Learning for a Sustainable Future website also provides information regarding using resources that you have available at hand (</a:t>
            </a:r>
            <a:r>
              <a:rPr lang="en-CA" sz="1800" i="1" u="sng" dirty="0">
                <a:latin typeface="Catriel" panose="02000503000000020004" pitchFamily="2" charset="0"/>
                <a:hlinkClick r:id="rId3"/>
              </a:rPr>
              <a:t>www.lsf-lst.ca)</a:t>
            </a:r>
            <a:r>
              <a:rPr lang="en-CA" sz="1800" i="1" dirty="0">
                <a:latin typeface="Catriel" panose="02000503000000020004" pitchFamily="2" charset="0"/>
              </a:rPr>
              <a:t>. </a:t>
            </a:r>
            <a:endParaRPr lang="en-US" sz="1800" dirty="0">
              <a:latin typeface="Catriel" panose="02000503000000020004" pitchFamily="2" charset="0"/>
            </a:endParaRPr>
          </a:p>
          <a:p>
            <a:pPr marL="0" indent="0">
              <a:buNone/>
            </a:pPr>
            <a:endParaRPr lang="en-US" sz="1800" dirty="0">
              <a:latin typeface="Catriel" panose="02000503000000020004" pitchFamily="2" charset="0"/>
            </a:endParaRPr>
          </a:p>
        </p:txBody>
      </p:sp>
    </p:spTree>
    <p:extLst>
      <p:ext uri="{BB962C8B-B14F-4D97-AF65-F5344CB8AC3E}">
        <p14:creationId xmlns:p14="http://schemas.microsoft.com/office/powerpoint/2010/main" val="367596966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9624" y="221813"/>
            <a:ext cx="11474823" cy="1266327"/>
          </a:xfrm>
        </p:spPr>
        <p:txBody>
          <a:bodyPr>
            <a:noAutofit/>
          </a:bodyPr>
          <a:lstStyle/>
          <a:p>
            <a:pPr algn="l">
              <a:lnSpc>
                <a:spcPct val="150000"/>
              </a:lnSpc>
            </a:pPr>
            <a:r>
              <a:rPr lang="en-CA" sz="2200" dirty="0">
                <a:latin typeface="Wickenden Cafe NDP" panose="00000400000000000000" pitchFamily="2" charset="0"/>
              </a:rPr>
              <a:t>Dear NOW Play Team,</a:t>
            </a:r>
            <a:r>
              <a:rPr lang="en-US" sz="2200" dirty="0">
                <a:latin typeface="Wickenden Cafe NDP" panose="00000400000000000000" pitchFamily="2" charset="0"/>
              </a:rPr>
              <a:t/>
            </a:r>
            <a:br>
              <a:rPr lang="en-US" sz="2200" dirty="0">
                <a:latin typeface="Wickenden Cafe NDP" panose="00000400000000000000" pitchFamily="2" charset="0"/>
              </a:rPr>
            </a:br>
            <a:r>
              <a:rPr lang="en-CA" sz="2000" i="1" dirty="0">
                <a:latin typeface="Wickenden Cafe NDP" panose="00000400000000000000" pitchFamily="2" charset="0"/>
              </a:rPr>
              <a:t>How do I best work with someone who is a bit stuck in the old paradigm?</a:t>
            </a:r>
            <a:br>
              <a:rPr lang="en-CA" sz="2000" i="1" dirty="0">
                <a:latin typeface="Wickenden Cafe NDP" panose="00000400000000000000" pitchFamily="2" charset="0"/>
              </a:rPr>
            </a:br>
            <a:r>
              <a:rPr lang="en-CA" sz="2000" i="1" dirty="0">
                <a:latin typeface="Wickenden Cafe NDP" panose="00000400000000000000" pitchFamily="2" charset="0"/>
              </a:rPr>
              <a:t>How can I show them the power of play?</a:t>
            </a:r>
            <a:endParaRPr lang="en-US" sz="2000" i="1" dirty="0">
              <a:latin typeface="Wickenden Cafe NDP" panose="00000400000000000000" pitchFamily="2" charset="0"/>
            </a:endParaRPr>
          </a:p>
        </p:txBody>
      </p:sp>
      <p:sp>
        <p:nvSpPr>
          <p:cNvPr id="3" name="Content Placeholder 2"/>
          <p:cNvSpPr>
            <a:spLocks noGrp="1"/>
          </p:cNvSpPr>
          <p:nvPr>
            <p:ph idx="1"/>
          </p:nvPr>
        </p:nvSpPr>
        <p:spPr>
          <a:xfrm>
            <a:off x="349624" y="1550894"/>
            <a:ext cx="11474823" cy="4563035"/>
          </a:xfrm>
        </p:spPr>
        <p:txBody>
          <a:bodyPr>
            <a:noAutofit/>
          </a:bodyPr>
          <a:lstStyle/>
          <a:p>
            <a:pPr marL="0" indent="0">
              <a:buNone/>
            </a:pPr>
            <a:r>
              <a:rPr lang="en-CA" sz="1600" i="1" dirty="0">
                <a:latin typeface="Catriel" panose="02000503000000020004" pitchFamily="2" charset="0"/>
              </a:rPr>
              <a:t>Some may think that play isn’t learning, but children are constantly learning during play. Kids can watch and learn during play and through active play themselves. Filling out a worksheet isn’t the same type of learning as what occurs during real-world play.  Guidelines aren’t always needed even though students may ask for them – that just represents one type or one genre of learning.</a:t>
            </a:r>
          </a:p>
          <a:p>
            <a:pPr marL="0" indent="0">
              <a:buNone/>
            </a:pPr>
            <a:r>
              <a:rPr lang="en-CA" sz="1600" i="1" dirty="0">
                <a:latin typeface="Catriel" panose="02000503000000020004" pitchFamily="2" charset="0"/>
              </a:rPr>
              <a:t>Giving children choice and options in their learning and play will help them become independent thinkers.  To help convince an educator that the play-based approach to learning is an effective one, refer them to The Fundamentals of Play-Based Learning (</a:t>
            </a:r>
            <a:r>
              <a:rPr lang="en-CA" sz="1600" b="1" i="1" dirty="0">
                <a:latin typeface="Catriel" panose="02000503000000020004" pitchFamily="2" charset="0"/>
              </a:rPr>
              <a:t>see information at the end</a:t>
            </a:r>
            <a:r>
              <a:rPr lang="en-CA" sz="1600" i="1" dirty="0">
                <a:latin typeface="Catriel" panose="02000503000000020004" pitchFamily="2" charset="0"/>
              </a:rPr>
              <a:t>) and perhaps give them opportunities to visit other classrooms that have been doing play based learning. Try to help them connect with people that have experience with this educational format to help them build their confidence and comfort with the play-based approach.</a:t>
            </a:r>
          </a:p>
          <a:p>
            <a:pPr marL="0" indent="0">
              <a:buNone/>
            </a:pPr>
            <a:r>
              <a:rPr lang="en-CA" sz="1600" i="1" dirty="0">
                <a:latin typeface="Catriel" panose="02000503000000020004" pitchFamily="2" charset="0"/>
              </a:rPr>
              <a:t>It is also important to help them feel like you’re behind them 100% no matter if the change results in a temporary setback or an excellent outcome. You need support them and trust that the process will unfold in a successful way.  It may be hard for teachers new to the play-based approach to shift their teaching style, especially if they’re not comfortable with it, but support them to help them through the change and help them find the value in the experience. Slow and steady wins the race – don’t mandate the change, work through it together to make it a success.  Some guidance will be needed, but it’s an evolution. </a:t>
            </a:r>
            <a:endParaRPr lang="en-US" sz="1600" dirty="0">
              <a:latin typeface="Catriel" panose="02000503000000020004" pitchFamily="2" charset="0"/>
            </a:endParaRPr>
          </a:p>
          <a:p>
            <a:pPr marL="0" indent="0">
              <a:buNone/>
            </a:pPr>
            <a:endParaRPr lang="en-US" sz="1800" dirty="0">
              <a:latin typeface="Catriel" panose="02000503000000020004" pitchFamily="2" charset="0"/>
            </a:endParaRPr>
          </a:p>
        </p:txBody>
      </p:sp>
    </p:spTree>
    <p:extLst>
      <p:ext uri="{BB962C8B-B14F-4D97-AF65-F5344CB8AC3E}">
        <p14:creationId xmlns:p14="http://schemas.microsoft.com/office/powerpoint/2010/main" val="303531384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9624" y="221813"/>
            <a:ext cx="11474823" cy="1049235"/>
          </a:xfrm>
        </p:spPr>
        <p:txBody>
          <a:bodyPr>
            <a:noAutofit/>
          </a:bodyPr>
          <a:lstStyle/>
          <a:p>
            <a:pPr algn="l">
              <a:lnSpc>
                <a:spcPct val="150000"/>
              </a:lnSpc>
            </a:pPr>
            <a:r>
              <a:rPr lang="en-CA" sz="2200" dirty="0">
                <a:latin typeface="Wickenden Cafe NDP" panose="00000400000000000000" pitchFamily="2" charset="0"/>
              </a:rPr>
              <a:t>Dear NOW Play Team, </a:t>
            </a:r>
            <a:r>
              <a:rPr lang="en-US" sz="2200" dirty="0">
                <a:latin typeface="Wickenden Cafe NDP" panose="00000400000000000000" pitchFamily="2" charset="0"/>
              </a:rPr>
              <a:t/>
            </a:r>
            <a:br>
              <a:rPr lang="en-US" sz="2200" dirty="0">
                <a:latin typeface="Wickenden Cafe NDP" panose="00000400000000000000" pitchFamily="2" charset="0"/>
              </a:rPr>
            </a:br>
            <a:r>
              <a:rPr lang="en-CA" sz="2000" i="1" dirty="0">
                <a:latin typeface="Wickenden Cafe NDP" panose="00000400000000000000" pitchFamily="2" charset="0"/>
              </a:rPr>
              <a:t>What kind of language can we use that will stimulate growth and deeper thinking?</a:t>
            </a:r>
            <a:endParaRPr lang="en-US" sz="2000" i="1" dirty="0">
              <a:latin typeface="Wickenden Cafe NDP" panose="00000400000000000000" pitchFamily="2" charset="0"/>
            </a:endParaRPr>
          </a:p>
        </p:txBody>
      </p:sp>
      <p:sp>
        <p:nvSpPr>
          <p:cNvPr id="3" name="Content Placeholder 2"/>
          <p:cNvSpPr>
            <a:spLocks noGrp="1"/>
          </p:cNvSpPr>
          <p:nvPr>
            <p:ph idx="1"/>
          </p:nvPr>
        </p:nvSpPr>
        <p:spPr>
          <a:xfrm>
            <a:off x="519953" y="1488140"/>
            <a:ext cx="11304494" cy="4554071"/>
          </a:xfrm>
        </p:spPr>
        <p:txBody>
          <a:bodyPr>
            <a:noAutofit/>
          </a:bodyPr>
          <a:lstStyle/>
          <a:p>
            <a:pPr marL="0" indent="0">
              <a:buNone/>
            </a:pPr>
            <a:r>
              <a:rPr lang="en-CA" sz="1800" i="1" dirty="0">
                <a:latin typeface="Catriel" panose="02000503000000020004" pitchFamily="2" charset="0"/>
              </a:rPr>
              <a:t>There are a variety of questions and talking styles that will help foster children’s language development during play.</a:t>
            </a:r>
          </a:p>
          <a:p>
            <a:pPr marL="0" indent="0">
              <a:buNone/>
            </a:pPr>
            <a:r>
              <a:rPr lang="en-CA" sz="1800" i="1" dirty="0">
                <a:latin typeface="Catriel" panose="02000503000000020004" pitchFamily="2" charset="0"/>
              </a:rPr>
              <a:t>Using open-ended questions promotes higher level thinking and encourages curiosity without giving answers, provokes use of rich language, and promotes reciprocal conversation between the child, educator, and other children.  Ensure that you have an open mind with an inquiry stance where you don’t provide the answer to the child but helps them discover the answer for themselves.</a:t>
            </a:r>
          </a:p>
          <a:p>
            <a:pPr marL="0" indent="0">
              <a:buNone/>
            </a:pPr>
            <a:r>
              <a:rPr lang="en-CA" sz="1800" i="1" dirty="0">
                <a:latin typeface="Catriel" panose="02000503000000020004" pitchFamily="2" charset="0"/>
              </a:rPr>
              <a:t>Refer to the Edugains website (</a:t>
            </a:r>
            <a:r>
              <a:rPr lang="en-CA" sz="1800" i="1" u="sng" dirty="0">
                <a:latin typeface="Catriel" panose="02000503000000020004" pitchFamily="2" charset="0"/>
                <a:hlinkClick r:id="rId2"/>
              </a:rPr>
              <a:t>www.edugains.ca)</a:t>
            </a:r>
            <a:r>
              <a:rPr lang="en-CA" sz="1800" i="1" dirty="0">
                <a:latin typeface="Catriel" panose="02000503000000020004" pitchFamily="2" charset="0"/>
              </a:rPr>
              <a:t> for additional resources on oral language and literacy in children as well as a variety of other educational materials.  The Balanced Literacy Diet (</a:t>
            </a:r>
            <a:r>
              <a:rPr lang="en-CA" sz="1800" i="1" dirty="0">
                <a:latin typeface="Catriel" panose="02000503000000020004" pitchFamily="2" charset="0"/>
                <a:hlinkClick r:id="rId3"/>
              </a:rPr>
              <a:t>www.oise.utoronto.ca</a:t>
            </a:r>
            <a:r>
              <a:rPr lang="en-CA" sz="1800" i="1" dirty="0">
                <a:latin typeface="Catriel" panose="02000503000000020004" pitchFamily="2" charset="0"/>
              </a:rPr>
              <a:t>) also provides a number of resources on oral language such as what it is, how to teach it, and assess it.  The website also provides video samples of such activities (which are called recipes).</a:t>
            </a:r>
            <a:endParaRPr lang="en-US" sz="1800" dirty="0">
              <a:latin typeface="Catriel" panose="02000503000000020004" pitchFamily="2" charset="0"/>
            </a:endParaRPr>
          </a:p>
        </p:txBody>
      </p:sp>
    </p:spTree>
    <p:extLst>
      <p:ext uri="{BB962C8B-B14F-4D97-AF65-F5344CB8AC3E}">
        <p14:creationId xmlns:p14="http://schemas.microsoft.com/office/powerpoint/2010/main" val="319041219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9624" y="221813"/>
            <a:ext cx="11474823" cy="1562163"/>
          </a:xfrm>
        </p:spPr>
        <p:txBody>
          <a:bodyPr>
            <a:noAutofit/>
          </a:bodyPr>
          <a:lstStyle/>
          <a:p>
            <a:pPr algn="l">
              <a:lnSpc>
                <a:spcPct val="150000"/>
              </a:lnSpc>
            </a:pPr>
            <a:r>
              <a:rPr lang="en-CA" sz="2200" dirty="0">
                <a:latin typeface="Wickenden Cafe NDP" panose="00000400000000000000" pitchFamily="2" charset="0"/>
              </a:rPr>
              <a:t>Dear NOW Play Team,</a:t>
            </a:r>
            <a:r>
              <a:rPr lang="en-US" sz="2200" dirty="0">
                <a:latin typeface="Wickenden Cafe NDP" panose="00000400000000000000" pitchFamily="2" charset="0"/>
              </a:rPr>
              <a:t/>
            </a:r>
            <a:br>
              <a:rPr lang="en-US" sz="2200" dirty="0">
                <a:latin typeface="Wickenden Cafe NDP" panose="00000400000000000000" pitchFamily="2" charset="0"/>
              </a:rPr>
            </a:br>
            <a:r>
              <a:rPr lang="en-CA" sz="2000" i="1" dirty="0">
                <a:latin typeface="Wickenden Cafe NDP" panose="00000400000000000000" pitchFamily="2" charset="0"/>
              </a:rPr>
              <a:t>It’s hard to make math education play based.  What resources and play-based activities might help me deepen mathematics learning and literacy in my classroom?</a:t>
            </a:r>
            <a:endParaRPr lang="en-US" sz="2000" i="1" dirty="0">
              <a:latin typeface="Wickenden Cafe NDP" panose="00000400000000000000" pitchFamily="2" charset="0"/>
            </a:endParaRPr>
          </a:p>
        </p:txBody>
      </p:sp>
      <p:sp>
        <p:nvSpPr>
          <p:cNvPr id="3" name="Content Placeholder 2"/>
          <p:cNvSpPr>
            <a:spLocks noGrp="1"/>
          </p:cNvSpPr>
          <p:nvPr>
            <p:ph idx="1"/>
          </p:nvPr>
        </p:nvSpPr>
        <p:spPr>
          <a:xfrm>
            <a:off x="519953" y="1855694"/>
            <a:ext cx="11304494" cy="4186517"/>
          </a:xfrm>
        </p:spPr>
        <p:txBody>
          <a:bodyPr>
            <a:noAutofit/>
          </a:bodyPr>
          <a:lstStyle/>
          <a:p>
            <a:pPr marL="0" indent="0">
              <a:buNone/>
            </a:pPr>
            <a:r>
              <a:rPr lang="en-CA" sz="1800" i="1" dirty="0">
                <a:latin typeface="Catriel" panose="02000503000000020004" pitchFamily="2" charset="0"/>
              </a:rPr>
              <a:t>A variety of websites and materials focus on math and the importance of play.</a:t>
            </a:r>
          </a:p>
          <a:p>
            <a:pPr marL="0" indent="0">
              <a:buNone/>
            </a:pPr>
            <a:r>
              <a:rPr lang="en-CA" sz="1600" i="1" dirty="0">
                <a:latin typeface="Catriel" panose="02000503000000020004" pitchFamily="2" charset="0"/>
              </a:rPr>
              <a:t>The Learn, Teach, Lead (www.learnteachlead.ca) website has incredible research on specific topics (e.g., mathematics, literacy) and provides monographs related to searchable topics to help you implement them in your classroom. “How Children Learn” is a resource specifically related to elementary (primary) children regarding how they learn which may help inform practices in the classroom.</a:t>
            </a:r>
          </a:p>
          <a:p>
            <a:pPr marL="0" indent="0">
              <a:buNone/>
            </a:pPr>
            <a:r>
              <a:rPr lang="en-CA" sz="1600" i="1" dirty="0">
                <a:latin typeface="Catriel" panose="02000503000000020004" pitchFamily="2" charset="0"/>
              </a:rPr>
              <a:t>Kathy Bruce at Trent University (</a:t>
            </a:r>
            <a:r>
              <a:rPr lang="en-CA" sz="1600" i="1" u="sng" dirty="0">
                <a:latin typeface="Catriel" panose="02000503000000020004" pitchFamily="2" charset="0"/>
                <a:hlinkClick r:id="rId2"/>
              </a:rPr>
              <a:t>www.trvlc.com</a:t>
            </a:r>
            <a:r>
              <a:rPr lang="en-CA" sz="1600" i="1" dirty="0">
                <a:latin typeface="Catriel" panose="02000503000000020004" pitchFamily="2" charset="0"/>
              </a:rPr>
              <a:t> or </a:t>
            </a:r>
            <a:r>
              <a:rPr lang="en-CA" sz="1600" i="1" u="sng" dirty="0">
                <a:latin typeface="Catriel" panose="02000503000000020004" pitchFamily="2" charset="0"/>
                <a:hlinkClick r:id="rId3"/>
              </a:rPr>
              <a:t>www.tmerc.ca)</a:t>
            </a:r>
            <a:r>
              <a:rPr lang="en-CA" sz="1600" i="1" dirty="0">
                <a:latin typeface="Catriel" panose="02000503000000020004" pitchFamily="2" charset="0"/>
              </a:rPr>
              <a:t> also provides a number of mathematics resources for educators including activities to implement in the classroom.  Jo Boaler has an online math course for teachers that is reasonable priced and can be completed as a group. It’s completed at your own pace and you receive a certificate once finished. It is a great resource for professional Math learning.</a:t>
            </a:r>
          </a:p>
          <a:p>
            <a:pPr marL="0" indent="0">
              <a:lnSpc>
                <a:spcPct val="100000"/>
              </a:lnSpc>
              <a:buNone/>
            </a:pPr>
            <a:r>
              <a:rPr lang="en-CA" sz="1600" i="1" dirty="0">
                <a:latin typeface="Catriel" panose="02000503000000020004" pitchFamily="2" charset="0"/>
              </a:rPr>
              <a:t>Ontario Association of Math Educators (</a:t>
            </a:r>
            <a:r>
              <a:rPr lang="en-CA" sz="1600" i="1" u="sng" dirty="0">
                <a:latin typeface="Catriel" panose="02000503000000020004" pitchFamily="2" charset="0"/>
                <a:hlinkClick r:id="rId4"/>
              </a:rPr>
              <a:t>www.oame.ca</a:t>
            </a:r>
            <a:r>
              <a:rPr lang="en-CA" sz="1600" i="1" dirty="0">
                <a:latin typeface="Catriel" panose="02000503000000020004" pitchFamily="2" charset="0"/>
              </a:rPr>
              <a:t>) also has an excellent website with resources for teachers regarding teaching math</a:t>
            </a:r>
            <a:r>
              <a:rPr lang="en-CA" i="1" dirty="0"/>
              <a:t>.</a:t>
            </a:r>
            <a:endParaRPr lang="en-US" sz="1800" dirty="0">
              <a:latin typeface="Catriel" panose="02000503000000020004" pitchFamily="2" charset="0"/>
            </a:endParaRPr>
          </a:p>
        </p:txBody>
      </p:sp>
    </p:spTree>
    <p:extLst>
      <p:ext uri="{BB962C8B-B14F-4D97-AF65-F5344CB8AC3E}">
        <p14:creationId xmlns:p14="http://schemas.microsoft.com/office/powerpoint/2010/main" val="412900389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19953" y="1120588"/>
            <a:ext cx="11304494" cy="4921623"/>
          </a:xfrm>
        </p:spPr>
        <p:txBody>
          <a:bodyPr>
            <a:noAutofit/>
          </a:bodyPr>
          <a:lstStyle/>
          <a:p>
            <a:pPr marL="0" indent="0" algn="ctr">
              <a:buNone/>
            </a:pPr>
            <a:r>
              <a:rPr lang="en-CA" sz="2200" i="1" dirty="0">
                <a:latin typeface="Catriel" panose="02000503000000020004" pitchFamily="2" charset="0"/>
              </a:rPr>
              <a:t>Thank you for your questions and we hope that our responses have been informative and helpful!  We would like to close our column with a quote that highlights the importance of play in learning: </a:t>
            </a:r>
            <a:endParaRPr lang="en-US" sz="2200" dirty="0">
              <a:latin typeface="Catriel" panose="02000503000000020004" pitchFamily="2" charset="0"/>
            </a:endParaRPr>
          </a:p>
          <a:p>
            <a:pPr marL="0" indent="0" algn="ctr">
              <a:buNone/>
            </a:pPr>
            <a:r>
              <a:rPr lang="en-CA" i="1" dirty="0">
                <a:latin typeface="Catriel" panose="02000503000000020004" pitchFamily="2" charset="0"/>
              </a:rPr>
              <a:t> </a:t>
            </a:r>
            <a:endParaRPr lang="en-US" dirty="0">
              <a:latin typeface="Catriel" panose="02000503000000020004" pitchFamily="2" charset="0"/>
            </a:endParaRPr>
          </a:p>
          <a:p>
            <a:pPr marL="0" indent="0" algn="ctr">
              <a:buNone/>
            </a:pPr>
            <a:r>
              <a:rPr lang="en-CA" b="1" i="1" dirty="0">
                <a:latin typeface="Catriel" panose="02000503000000020004" pitchFamily="2" charset="0"/>
              </a:rPr>
              <a:t>“Play nourishes every aspect of children’s development.  It forms the foundation of intellectual, social, physical and emotional scales necessary for success in school and life.  Play paves the way for learning.”</a:t>
            </a:r>
            <a:endParaRPr lang="en-US" b="1" dirty="0">
              <a:latin typeface="Catriel" panose="02000503000000020004" pitchFamily="2" charset="0"/>
            </a:endParaRPr>
          </a:p>
          <a:p>
            <a:pPr marL="0" indent="0" algn="ctr">
              <a:lnSpc>
                <a:spcPct val="100000"/>
              </a:lnSpc>
              <a:buNone/>
            </a:pPr>
            <a:r>
              <a:rPr lang="en-CA" sz="1600" i="1" dirty="0">
                <a:latin typeface="Catriel" panose="02000503000000020004" pitchFamily="2" charset="0"/>
              </a:rPr>
              <a:t>(From Kindergarten Matters: Intentional Play-based Learning</a:t>
            </a:r>
            <a:endParaRPr lang="en-US" sz="1600" dirty="0">
              <a:latin typeface="Catriel" panose="02000503000000020004" pitchFamily="2" charset="0"/>
            </a:endParaRPr>
          </a:p>
          <a:p>
            <a:pPr marL="0" indent="0" algn="ctr">
              <a:lnSpc>
                <a:spcPct val="100000"/>
              </a:lnSpc>
              <a:buNone/>
            </a:pPr>
            <a:r>
              <a:rPr lang="en-CA" sz="1600" i="1" dirty="0">
                <a:latin typeface="Catriel" panose="02000503000000020004" pitchFamily="2" charset="0"/>
              </a:rPr>
              <a:t> Ontario Ministry of Education</a:t>
            </a:r>
            <a:r>
              <a:rPr lang="en-CA" sz="1600" i="1">
                <a:latin typeface="Catriel" panose="02000503000000020004" pitchFamily="2" charset="0"/>
              </a:rPr>
              <a:t>: </a:t>
            </a:r>
            <a:r>
              <a:rPr lang="en-CA" sz="1600" i="1" u="sng">
                <a:latin typeface="Catriel" panose="02000503000000020004" pitchFamily="2" charset="0"/>
                <a:hlinkClick r:id="rId2"/>
              </a:rPr>
              <a:t>www.curriculum.org</a:t>
            </a:r>
            <a:r>
              <a:rPr lang="en-CA" sz="1600" i="1" u="sng">
                <a:latin typeface="Catriel" panose="02000503000000020004" pitchFamily="2" charset="0"/>
              </a:rPr>
              <a:t>)</a:t>
            </a:r>
            <a:endParaRPr lang="en-US" sz="1600" dirty="0">
              <a:latin typeface="Catriel" panose="02000503000000020004" pitchFamily="2" charset="0"/>
            </a:endParaRPr>
          </a:p>
        </p:txBody>
      </p:sp>
    </p:spTree>
    <p:extLst>
      <p:ext uri="{BB962C8B-B14F-4D97-AF65-F5344CB8AC3E}">
        <p14:creationId xmlns:p14="http://schemas.microsoft.com/office/powerpoint/2010/main" val="183964588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19953" y="430306"/>
            <a:ext cx="11304494" cy="5611905"/>
          </a:xfrm>
        </p:spPr>
        <p:txBody>
          <a:bodyPr>
            <a:noAutofit/>
          </a:bodyPr>
          <a:lstStyle/>
          <a:p>
            <a:pPr marL="0" indent="0" algn="ctr">
              <a:buNone/>
            </a:pPr>
            <a:r>
              <a:rPr lang="en-CA" sz="1800" b="1" dirty="0">
                <a:latin typeface="Arial" panose="020B0604020202020204" pitchFamily="34" charset="0"/>
                <a:cs typeface="Arial" panose="020B0604020202020204" pitchFamily="34" charset="0"/>
              </a:rPr>
              <a:t>Fundamental Principles of Play-Based Learning</a:t>
            </a:r>
            <a:endParaRPr lang="en-US" sz="1800" b="1" dirty="0">
              <a:latin typeface="Arial" panose="020B0604020202020204" pitchFamily="34" charset="0"/>
              <a:cs typeface="Arial" panose="020B0604020202020204" pitchFamily="34" charset="0"/>
            </a:endParaRPr>
          </a:p>
          <a:p>
            <a:pPr marL="342900" indent="-342900">
              <a:buFont typeface="+mj-lt"/>
              <a:buAutoNum type="arabicPeriod"/>
            </a:pPr>
            <a:r>
              <a:rPr lang="en-CA" sz="1600" b="1" dirty="0">
                <a:latin typeface="Arial" panose="020B0604020202020204" pitchFamily="34" charset="0"/>
                <a:cs typeface="Arial" panose="020B0604020202020204" pitchFamily="34" charset="0"/>
              </a:rPr>
              <a:t> Play is recognized as a child’s right, and it is essential to the child’s optimal development.</a:t>
            </a:r>
            <a:endParaRPr lang="en-US" sz="1600" dirty="0">
              <a:latin typeface="Arial" panose="020B0604020202020204" pitchFamily="34" charset="0"/>
              <a:cs typeface="Arial" panose="020B0604020202020204" pitchFamily="34" charset="0"/>
            </a:endParaRPr>
          </a:p>
          <a:p>
            <a:pPr marL="457200" lvl="0"/>
            <a:r>
              <a:rPr lang="en-CA" sz="1600" dirty="0">
                <a:latin typeface="Arial" panose="020B0604020202020204" pitchFamily="34" charset="0"/>
                <a:cs typeface="Arial" panose="020B0604020202020204" pitchFamily="34" charset="0"/>
              </a:rPr>
              <a:t>The United Nations Convention on the Rights of the Child recognizes “the right of the child…to engage in play…appropriate to the age of the child” and “to participate freely in cultural life and the arts”. </a:t>
            </a:r>
            <a:r>
              <a:rPr lang="en-CA" sz="1600" baseline="30000" dirty="0">
                <a:latin typeface="Arial" panose="020B0604020202020204" pitchFamily="34" charset="0"/>
                <a:cs typeface="Arial" panose="020B0604020202020204" pitchFamily="34" charset="0"/>
              </a:rPr>
              <a:t>1</a:t>
            </a:r>
            <a:endParaRPr lang="en-US" sz="1600" baseline="30000" dirty="0">
              <a:latin typeface="Arial" panose="020B0604020202020204" pitchFamily="34" charset="0"/>
              <a:cs typeface="Arial" panose="020B0604020202020204" pitchFamily="34" charset="0"/>
            </a:endParaRPr>
          </a:p>
          <a:p>
            <a:pPr marL="457200" lvl="0"/>
            <a:r>
              <a:rPr lang="en-CA" sz="1600" dirty="0">
                <a:latin typeface="Arial" panose="020B0604020202020204" pitchFamily="34" charset="0"/>
                <a:cs typeface="Arial" panose="020B0604020202020204" pitchFamily="34" charset="0"/>
              </a:rPr>
              <a:t>Play is essential to the development of children’s cognitive, physical, social, and emotional well-being. The Association for Childhood Education International (ACEI) recognizes play as necessary for all children and critical to children’s optimal growth, learning, and development from infancy to adolescence.</a:t>
            </a:r>
            <a:r>
              <a:rPr lang="en-CA" sz="1600" baseline="30000" dirty="0">
                <a:latin typeface="Arial" panose="020B0604020202020204" pitchFamily="34" charset="0"/>
                <a:cs typeface="Arial" panose="020B0604020202020204" pitchFamily="34" charset="0"/>
              </a:rPr>
              <a:t>2</a:t>
            </a:r>
            <a:endParaRPr lang="en-US" sz="1600" baseline="30000" dirty="0">
              <a:latin typeface="Arial" panose="020B0604020202020204" pitchFamily="34" charset="0"/>
              <a:cs typeface="Arial" panose="020B0604020202020204" pitchFamily="34" charset="0"/>
            </a:endParaRPr>
          </a:p>
          <a:p>
            <a:pPr marL="457200" lvl="0"/>
            <a:r>
              <a:rPr lang="en-CA" sz="1600" dirty="0">
                <a:latin typeface="Arial" panose="020B0604020202020204" pitchFamily="34" charset="0"/>
                <a:cs typeface="Arial" panose="020B0604020202020204" pitchFamily="34" charset="0"/>
              </a:rPr>
              <a:t>Educators recognize the benefits of play for learning and engage in children’s play with respect for the children’s ideas and thoughtful attention to their choices.</a:t>
            </a:r>
          </a:p>
          <a:p>
            <a:pPr marL="457200" lvl="0"/>
            <a:endParaRPr lang="en-CA" sz="1600" dirty="0">
              <a:latin typeface="Arial" panose="020B0604020202020204" pitchFamily="34" charset="0"/>
              <a:cs typeface="Arial" panose="020B0604020202020204" pitchFamily="34" charset="0"/>
            </a:endParaRPr>
          </a:p>
          <a:p>
            <a:pPr marL="457200" lvl="0"/>
            <a:endParaRPr lang="en-CA" sz="1600" dirty="0">
              <a:latin typeface="Arial" panose="020B0604020202020204" pitchFamily="34" charset="0"/>
              <a:cs typeface="Arial" panose="020B0604020202020204" pitchFamily="34" charset="0"/>
            </a:endParaRPr>
          </a:p>
          <a:p>
            <a:pPr marL="457200" lvl="0"/>
            <a:endParaRPr lang="en-US" sz="1600" dirty="0">
              <a:latin typeface="Arial" panose="020B0604020202020204" pitchFamily="34" charset="0"/>
              <a:cs typeface="Arial" panose="020B0604020202020204" pitchFamily="34" charset="0"/>
            </a:endParaRPr>
          </a:p>
          <a:p>
            <a:pPr marL="0" indent="0">
              <a:buNone/>
            </a:pPr>
            <a:r>
              <a:rPr lang="en-CA" sz="1400" baseline="30000" dirty="0">
                <a:latin typeface="Arial" panose="020B0604020202020204" pitchFamily="34" charset="0"/>
                <a:cs typeface="Arial" panose="020B0604020202020204" pitchFamily="34" charset="0"/>
              </a:rPr>
              <a:t>1 </a:t>
            </a:r>
            <a:r>
              <a:rPr lang="en-US" sz="1100" dirty="0">
                <a:latin typeface="Arial" panose="020B0604020202020204" pitchFamily="34" charset="0"/>
                <a:cs typeface="Arial" panose="020B0604020202020204" pitchFamily="34" charset="0"/>
              </a:rPr>
              <a:t>Article 31. “Convention on the Rights of the Child” (Entry into force 2 September 1990), United Nations Human Rights Office of the High Commissioner. Retrieved on January 14, 2016 from http://www.ohchr.org/en/professionalinterest/pages/crc.aspx.</a:t>
            </a:r>
          </a:p>
          <a:p>
            <a:pPr marL="0" indent="0">
              <a:buNone/>
            </a:pPr>
            <a:r>
              <a:rPr lang="en-CA" sz="1400" baseline="30000" dirty="0">
                <a:latin typeface="Arial" panose="020B0604020202020204" pitchFamily="34" charset="0"/>
                <a:cs typeface="Arial" panose="020B0604020202020204" pitchFamily="34" charset="0"/>
              </a:rPr>
              <a:t>2 </a:t>
            </a:r>
            <a:r>
              <a:rPr lang="en-US" sz="1100" dirty="0">
                <a:latin typeface="Arial" panose="020B0604020202020204" pitchFamily="34" charset="0"/>
                <a:cs typeface="Arial" panose="020B0604020202020204" pitchFamily="34" charset="0"/>
              </a:rPr>
              <a:t>J.P. Isenberg and N. Quisenberry, “A Position Paper of the Association of Childhood Education International – Play: Essential for All Children”. </a:t>
            </a:r>
            <a:r>
              <a:rPr lang="en-US" sz="1100" i="1" dirty="0">
                <a:latin typeface="Arial" panose="020B0604020202020204" pitchFamily="34" charset="0"/>
                <a:cs typeface="Arial" panose="020B0604020202020204" pitchFamily="34" charset="0"/>
              </a:rPr>
              <a:t>Childhood Education</a:t>
            </a:r>
            <a:r>
              <a:rPr lang="en-US" sz="1100" dirty="0">
                <a:latin typeface="Arial" panose="020B0604020202020204" pitchFamily="34" charset="0"/>
                <a:cs typeface="Arial" panose="020B0604020202020204" pitchFamily="34" charset="0"/>
              </a:rPr>
              <a:t> (2002), 79 (1), p. 33.</a:t>
            </a:r>
          </a:p>
          <a:p>
            <a:pPr marL="0" indent="0">
              <a:buNone/>
            </a:pPr>
            <a:endParaRPr lang="en-US" sz="1200" dirty="0">
              <a:latin typeface="Catriel" panose="02000503000000020004" pitchFamily="2" charset="0"/>
            </a:endParaRPr>
          </a:p>
        </p:txBody>
      </p:sp>
    </p:spTree>
    <p:extLst>
      <p:ext uri="{BB962C8B-B14F-4D97-AF65-F5344CB8AC3E}">
        <p14:creationId xmlns:p14="http://schemas.microsoft.com/office/powerpoint/2010/main" val="8509805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19953" y="779928"/>
            <a:ext cx="11304494" cy="5262283"/>
          </a:xfrm>
        </p:spPr>
        <p:txBody>
          <a:bodyPr>
            <a:noAutofit/>
          </a:bodyPr>
          <a:lstStyle/>
          <a:p>
            <a:pPr marL="342900" lvl="0" indent="-342900">
              <a:buFont typeface="+mj-lt"/>
              <a:buAutoNum type="arabicPeriod" startAt="2"/>
            </a:pPr>
            <a:r>
              <a:rPr lang="en-CA" sz="1600" b="1" dirty="0">
                <a:latin typeface="Arial" panose="020B0604020202020204" pitchFamily="34" charset="0"/>
                <a:cs typeface="Arial" panose="020B0604020202020204" pitchFamily="34" charset="0"/>
              </a:rPr>
              <a:t>All children are viewed as competent, curious, capable of complex thinking, and rich in potential and experience.</a:t>
            </a:r>
            <a:endParaRPr lang="en-US" sz="1600" dirty="0">
              <a:latin typeface="Arial" panose="020B0604020202020204" pitchFamily="34" charset="0"/>
              <a:cs typeface="Arial" panose="020B0604020202020204" pitchFamily="34" charset="0"/>
            </a:endParaRPr>
          </a:p>
          <a:p>
            <a:pPr marL="511175">
              <a:tabLst>
                <a:tab pos="341313" algn="l"/>
                <a:tab pos="457200" algn="l"/>
              </a:tabLst>
            </a:pPr>
            <a:r>
              <a:rPr lang="en-CA" sz="1600" dirty="0">
                <a:latin typeface="Arial" panose="020B0604020202020204" pitchFamily="34" charset="0"/>
                <a:cs typeface="Arial" panose="020B0604020202020204" pitchFamily="34" charset="0"/>
              </a:rPr>
              <a:t>In play-based learning, educators honour every child’s views, ideas, and theories; imagination and creativity; and interests and experiences, including the experience of assuming new identities in the course of learning (e.g., “I am a writer!”; “I am a dancer!”).</a:t>
            </a:r>
            <a:endParaRPr lang="en-US" sz="1600" dirty="0">
              <a:latin typeface="Arial" panose="020B0604020202020204" pitchFamily="34" charset="0"/>
              <a:cs typeface="Arial" panose="020B0604020202020204" pitchFamily="34" charset="0"/>
            </a:endParaRPr>
          </a:p>
          <a:p>
            <a:pPr marL="511175">
              <a:tabLst>
                <a:tab pos="341313" algn="l"/>
                <a:tab pos="457200" algn="l"/>
              </a:tabLst>
            </a:pPr>
            <a:r>
              <a:rPr lang="en-CA" sz="1600" dirty="0">
                <a:latin typeface="Arial" panose="020B0604020202020204" pitchFamily="34" charset="0"/>
                <a:cs typeface="Arial" panose="020B0604020202020204" pitchFamily="34" charset="0"/>
              </a:rPr>
              <a:t>The child is seen as an active collaborator and contributor in the process of learning. Together, educators and learners plan, negotiate, reflect on, and construct the learning experience.</a:t>
            </a:r>
            <a:endParaRPr lang="en-US" sz="1600" dirty="0">
              <a:latin typeface="Arial" panose="020B0604020202020204" pitchFamily="34" charset="0"/>
              <a:cs typeface="Arial" panose="020B0604020202020204" pitchFamily="34" charset="0"/>
            </a:endParaRPr>
          </a:p>
          <a:p>
            <a:pPr marL="511175">
              <a:tabLst>
                <a:tab pos="341313" algn="l"/>
                <a:tab pos="457200" algn="l"/>
              </a:tabLst>
            </a:pPr>
            <a:r>
              <a:rPr lang="en-CA" sz="1600" dirty="0">
                <a:latin typeface="Arial" panose="020B0604020202020204" pitchFamily="34" charset="0"/>
                <a:cs typeface="Arial" panose="020B0604020202020204" pitchFamily="34" charset="0"/>
              </a:rPr>
              <a:t>Educators honour the diversity of social, cultural, and linguistic backgrounds represented among the children in the classroom, and take each child’s background and experiences into account when interpreting and responding to the child’s ideas and choices in play.</a:t>
            </a:r>
            <a:endParaRPr lang="en-US"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0151817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19953" y="510988"/>
            <a:ext cx="11304494" cy="5531224"/>
          </a:xfrm>
        </p:spPr>
        <p:txBody>
          <a:bodyPr>
            <a:noAutofit/>
          </a:bodyPr>
          <a:lstStyle/>
          <a:p>
            <a:pPr marL="342900" lvl="0" indent="-342900">
              <a:buFont typeface="+mj-lt"/>
              <a:buAutoNum type="arabicPeriod" startAt="3"/>
            </a:pPr>
            <a:r>
              <a:rPr lang="en-CA" sz="1600" b="1" dirty="0">
                <a:latin typeface="Arial" panose="020B0604020202020204" pitchFamily="34" charset="0"/>
                <a:cs typeface="Arial" panose="020B0604020202020204" pitchFamily="34" charset="0"/>
              </a:rPr>
              <a:t>A natural curiosity and a desire to explore, play, and inquire are the primary drivers of learning among young children.</a:t>
            </a:r>
            <a:endParaRPr lang="en-US" sz="1600" dirty="0">
              <a:latin typeface="Arial" panose="020B0604020202020204" pitchFamily="34" charset="0"/>
              <a:cs typeface="Arial" panose="020B0604020202020204" pitchFamily="34" charset="0"/>
            </a:endParaRPr>
          </a:p>
          <a:p>
            <a:pPr marL="511175"/>
            <a:r>
              <a:rPr lang="en-CA" sz="1600" dirty="0">
                <a:latin typeface="Arial" panose="020B0604020202020204" pitchFamily="34" charset="0"/>
                <a:cs typeface="Arial" panose="020B0604020202020204" pitchFamily="34" charset="0"/>
              </a:rPr>
              <a:t>Play and inquiry engage, challenge, and energize children, promoting an active, alert, and focused state of mind that is conducive to learning.</a:t>
            </a:r>
            <a:endParaRPr lang="en-US" sz="1600" dirty="0">
              <a:latin typeface="Arial" panose="020B0604020202020204" pitchFamily="34" charset="0"/>
              <a:cs typeface="Arial" panose="020B0604020202020204" pitchFamily="34" charset="0"/>
            </a:endParaRPr>
          </a:p>
          <a:p>
            <a:pPr marL="511175"/>
            <a:r>
              <a:rPr lang="en-CA" sz="1600" dirty="0">
                <a:latin typeface="Arial" panose="020B0604020202020204" pitchFamily="34" charset="0"/>
                <a:cs typeface="Arial" panose="020B0604020202020204" pitchFamily="34" charset="0"/>
              </a:rPr>
              <a:t>Children’s choices in play are the best starting points for the co-construction of learning with the child.</a:t>
            </a:r>
            <a:endParaRPr lang="en-US" sz="1600" dirty="0">
              <a:latin typeface="Arial" panose="020B0604020202020204" pitchFamily="34" charset="0"/>
              <a:cs typeface="Arial" panose="020B0604020202020204" pitchFamily="34" charset="0"/>
            </a:endParaRPr>
          </a:p>
          <a:p>
            <a:pPr marL="511175"/>
            <a:r>
              <a:rPr lang="en-CA" sz="1600" dirty="0">
                <a:latin typeface="Arial" panose="020B0604020202020204" pitchFamily="34" charset="0"/>
                <a:cs typeface="Arial" panose="020B0604020202020204" pitchFamily="34" charset="0"/>
              </a:rPr>
              <a:t>Educators respond to, challenge, and extend children’s learning in play and inquiry by:</a:t>
            </a:r>
            <a:endParaRPr lang="en-US" sz="1600" dirty="0">
              <a:latin typeface="Arial" panose="020B0604020202020204" pitchFamily="34" charset="0"/>
              <a:cs typeface="Arial" panose="020B0604020202020204" pitchFamily="34" charset="0"/>
            </a:endParaRPr>
          </a:p>
          <a:p>
            <a:pPr marL="798513" lvl="1"/>
            <a:r>
              <a:rPr lang="en-CA" sz="1400" dirty="0">
                <a:latin typeface="Arial" panose="020B0604020202020204" pitchFamily="34" charset="0"/>
                <a:cs typeface="Arial" panose="020B0604020202020204" pitchFamily="34" charset="0"/>
              </a:rPr>
              <a:t>Observing</a:t>
            </a:r>
          </a:p>
          <a:p>
            <a:pPr marL="798513" lvl="1"/>
            <a:r>
              <a:rPr lang="en-CA" sz="1400" dirty="0">
                <a:latin typeface="Arial" panose="020B0604020202020204" pitchFamily="34" charset="0"/>
                <a:cs typeface="Arial" panose="020B0604020202020204" pitchFamily="34" charset="0"/>
              </a:rPr>
              <a:t>Listening</a:t>
            </a:r>
          </a:p>
          <a:p>
            <a:pPr marL="798513" lvl="1"/>
            <a:r>
              <a:rPr lang="en-CA" sz="1400" dirty="0">
                <a:latin typeface="Arial" panose="020B0604020202020204" pitchFamily="34" charset="0"/>
                <a:cs typeface="Arial" panose="020B0604020202020204" pitchFamily="34" charset="0"/>
              </a:rPr>
              <a:t>Questioning</a:t>
            </a:r>
            <a:endParaRPr lang="en-US" sz="1400" dirty="0">
              <a:latin typeface="Arial" panose="020B0604020202020204" pitchFamily="34" charset="0"/>
              <a:cs typeface="Arial" panose="020B0604020202020204" pitchFamily="34" charset="0"/>
            </a:endParaRPr>
          </a:p>
          <a:p>
            <a:pPr marL="798513" lvl="1"/>
            <a:r>
              <a:rPr lang="en-CA" sz="1400" dirty="0">
                <a:latin typeface="Arial" panose="020B0604020202020204" pitchFamily="34" charset="0"/>
                <a:cs typeface="Arial" panose="020B0604020202020204" pitchFamily="34" charset="0"/>
              </a:rPr>
              <a:t>Provoking</a:t>
            </a:r>
            <a:r>
              <a:rPr lang="en-CA" sz="1400" baseline="30000" dirty="0">
                <a:latin typeface="Arial" panose="020B0604020202020204" pitchFamily="34" charset="0"/>
                <a:cs typeface="Arial" panose="020B0604020202020204" pitchFamily="34" charset="0"/>
              </a:rPr>
              <a:t>3</a:t>
            </a:r>
            <a:endParaRPr lang="en-US" sz="1400" baseline="30000" dirty="0">
              <a:latin typeface="Arial" panose="020B0604020202020204" pitchFamily="34" charset="0"/>
              <a:cs typeface="Arial" panose="020B0604020202020204" pitchFamily="34" charset="0"/>
            </a:endParaRPr>
          </a:p>
          <a:p>
            <a:pPr marL="798513" lvl="1"/>
            <a:r>
              <a:rPr lang="en-CA" sz="1400" dirty="0">
                <a:latin typeface="Arial" panose="020B0604020202020204" pitchFamily="34" charset="0"/>
                <a:cs typeface="Arial" panose="020B0604020202020204" pitchFamily="34" charset="0"/>
              </a:rPr>
              <a:t>Providing descriptive feedback</a:t>
            </a:r>
            <a:endParaRPr lang="en-US" sz="1400" dirty="0">
              <a:latin typeface="Arial" panose="020B0604020202020204" pitchFamily="34" charset="0"/>
              <a:cs typeface="Arial" panose="020B0604020202020204" pitchFamily="34" charset="0"/>
            </a:endParaRPr>
          </a:p>
          <a:p>
            <a:pPr marL="798513" lvl="1"/>
            <a:r>
              <a:rPr lang="en-CA" sz="1400" dirty="0">
                <a:latin typeface="Arial" panose="020B0604020202020204" pitchFamily="34" charset="0"/>
                <a:cs typeface="Arial" panose="020B0604020202020204" pitchFamily="34" charset="0"/>
              </a:rPr>
              <a:t>Engaging in reciprocal communication and sustained conversations</a:t>
            </a:r>
            <a:endParaRPr lang="en-US" sz="1400" dirty="0">
              <a:latin typeface="Arial" panose="020B0604020202020204" pitchFamily="34" charset="0"/>
              <a:cs typeface="Arial" panose="020B0604020202020204" pitchFamily="34" charset="0"/>
            </a:endParaRPr>
          </a:p>
          <a:p>
            <a:pPr marL="798513" lvl="1"/>
            <a:r>
              <a:rPr lang="en-CA" sz="1400" dirty="0">
                <a:latin typeface="Arial" panose="020B0604020202020204" pitchFamily="34" charset="0"/>
                <a:cs typeface="Arial" panose="020B0604020202020204" pitchFamily="34" charset="0"/>
              </a:rPr>
              <a:t>Providing explicit instruction at the moments and in the contexts when it is most likely to move a child or group of children forward in their learning.</a:t>
            </a:r>
            <a:endParaRPr lang="en-US" sz="1400" dirty="0">
              <a:latin typeface="Arial" panose="020B0604020202020204" pitchFamily="34" charset="0"/>
              <a:cs typeface="Arial" panose="020B0604020202020204" pitchFamily="34" charset="0"/>
            </a:endParaRPr>
          </a:p>
          <a:p>
            <a:pPr marL="0" indent="0">
              <a:buNone/>
            </a:pPr>
            <a:r>
              <a:rPr lang="en-CA" sz="1100" baseline="30000" dirty="0">
                <a:latin typeface="Arial" panose="020B0604020202020204" pitchFamily="34" charset="0"/>
                <a:cs typeface="Arial" panose="020B0604020202020204" pitchFamily="34" charset="0"/>
              </a:rPr>
              <a:t>3 </a:t>
            </a:r>
            <a:r>
              <a:rPr lang="en-US" sz="1100" dirty="0">
                <a:latin typeface="Arial" panose="020B0604020202020204" pitchFamily="34" charset="0"/>
                <a:cs typeface="Arial" panose="020B0604020202020204" pitchFamily="34" charset="0"/>
              </a:rPr>
              <a:t>In education, the term “provoking” refers to provoking interest, thought, ideas, or curiosity by various means – for example, by posing a question or challenge, introducing a material, object, or tool; creating a new situation or event; or revisiting documentation. Provocations spark interest, and may create wonder, confusion, or even tension. They inspire reflection, deeper thinking, conversations, and inquiries, to satisfy curiosity and resolve question. In this way, they extend learning.</a:t>
            </a:r>
          </a:p>
          <a:p>
            <a:endParaRPr lang="en-US" sz="2000" dirty="0">
              <a:latin typeface="Catriel" panose="02000503000000020004" pitchFamily="2" charset="0"/>
            </a:endParaRPr>
          </a:p>
        </p:txBody>
      </p:sp>
    </p:spTree>
    <p:extLst>
      <p:ext uri="{BB962C8B-B14F-4D97-AF65-F5344CB8AC3E}">
        <p14:creationId xmlns:p14="http://schemas.microsoft.com/office/powerpoint/2010/main" val="342646390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19953" y="510988"/>
            <a:ext cx="11304494" cy="5531224"/>
          </a:xfrm>
        </p:spPr>
        <p:txBody>
          <a:bodyPr>
            <a:noAutofit/>
          </a:bodyPr>
          <a:lstStyle/>
          <a:p>
            <a:pPr marL="342900" lvl="0" indent="-342900">
              <a:buFont typeface="+mj-lt"/>
              <a:buAutoNum type="arabicPeriod" startAt="4"/>
            </a:pPr>
            <a:r>
              <a:rPr lang="en-CA" sz="1600" b="1" dirty="0">
                <a:latin typeface="Arial" panose="020B0604020202020204" pitchFamily="34" charset="0"/>
                <a:cs typeface="Arial" panose="020B0604020202020204" pitchFamily="34" charset="0"/>
              </a:rPr>
              <a:t>The learning environment plays a key role in what and how a child learns.</a:t>
            </a:r>
            <a:endParaRPr lang="en-US" sz="1600" dirty="0">
              <a:latin typeface="Arial" panose="020B0604020202020204" pitchFamily="34" charset="0"/>
              <a:cs typeface="Arial" panose="020B0604020202020204" pitchFamily="34" charset="0"/>
            </a:endParaRPr>
          </a:p>
          <a:p>
            <a:pPr marL="573088"/>
            <a:r>
              <a:rPr lang="en-CA" sz="1600" dirty="0">
                <a:latin typeface="Arial" panose="020B0604020202020204" pitchFamily="34" charset="0"/>
                <a:cs typeface="Arial" panose="020B0604020202020204" pitchFamily="34" charset="0"/>
              </a:rPr>
              <a:t>A learning environment that is safe and welcoming supports children’s well-being and ability to learn by promoting the development of individual identity and by ensuring equity and a sense of belonging for all.</a:t>
            </a:r>
            <a:endParaRPr lang="en-US" sz="1600" dirty="0">
              <a:latin typeface="Arial" panose="020B0604020202020204" pitchFamily="34" charset="0"/>
              <a:cs typeface="Arial" panose="020B0604020202020204" pitchFamily="34" charset="0"/>
            </a:endParaRPr>
          </a:p>
          <a:p>
            <a:pPr marL="573088"/>
            <a:r>
              <a:rPr lang="en-CA" sz="1600" dirty="0">
                <a:latin typeface="Arial" panose="020B0604020202020204" pitchFamily="34" charset="0"/>
                <a:cs typeface="Arial" panose="020B0604020202020204" pitchFamily="34" charset="0"/>
              </a:rPr>
              <a:t>Both in the classroom and out of doors, the learning environment allows for the flexible and creative use of time, space, and materials in order to respond to children’s interests and needs, provide for choice and challenge, and support differentiated and personalized instruction and assessment.</a:t>
            </a:r>
            <a:endParaRPr lang="en-US" sz="1600" dirty="0">
              <a:latin typeface="Arial" panose="020B0604020202020204" pitchFamily="34" charset="0"/>
              <a:cs typeface="Arial" panose="020B0604020202020204" pitchFamily="34" charset="0"/>
            </a:endParaRPr>
          </a:p>
          <a:p>
            <a:pPr marL="573088"/>
            <a:r>
              <a:rPr lang="en-CA" sz="1600" dirty="0">
                <a:latin typeface="Arial" panose="020B0604020202020204" pitchFamily="34" charset="0"/>
                <a:cs typeface="Arial" panose="020B0604020202020204" pitchFamily="34" charset="0"/>
              </a:rPr>
              <a:t>The learning environment is constructed collaboratively and through negotiation by children and educators, with contributions from family and community members. It evolves over time in response to children’s developing strengths, interests, and abilities.</a:t>
            </a:r>
            <a:endParaRPr lang="en-US" sz="1600" dirty="0">
              <a:latin typeface="Arial" panose="020B0604020202020204" pitchFamily="34" charset="0"/>
              <a:cs typeface="Arial" panose="020B0604020202020204" pitchFamily="34" charset="0"/>
            </a:endParaRPr>
          </a:p>
          <a:p>
            <a:pPr marL="573088"/>
            <a:r>
              <a:rPr lang="en-CA" sz="1600" dirty="0">
                <a:latin typeface="Arial" panose="020B0604020202020204" pitchFamily="34" charset="0"/>
                <a:cs typeface="Arial" panose="020B0604020202020204" pitchFamily="34" charset="0"/>
              </a:rPr>
              <a:t>A learning environment that inspires joy, awe, and wonder promotes learning.</a:t>
            </a:r>
            <a:r>
              <a:rPr lang="en-US" sz="1600" dirty="0">
                <a:latin typeface="Arial" panose="020B0604020202020204" pitchFamily="34" charset="0"/>
                <a:cs typeface="Arial" panose="020B0604020202020204" pitchFamily="34" charset="0"/>
              </a:rPr>
              <a:t> Ensuring equity is one of the four goals outlined in the Ministry of Educations’ </a:t>
            </a:r>
            <a:r>
              <a:rPr lang="en-US" sz="1600" i="1" dirty="0">
                <a:latin typeface="Arial" panose="020B0604020202020204" pitchFamily="34" charset="0"/>
                <a:cs typeface="Arial" panose="020B0604020202020204" pitchFamily="34" charset="0"/>
              </a:rPr>
              <a:t>Achieving Excellence: A Renewed Vision for Education in Ontario</a:t>
            </a:r>
            <a:r>
              <a:rPr lang="en-US" sz="1600" dirty="0">
                <a:latin typeface="Arial" panose="020B0604020202020204" pitchFamily="34" charset="0"/>
                <a:cs typeface="Arial" panose="020B0604020202020204" pitchFamily="34" charset="0"/>
              </a:rPr>
              <a:t> (2014, p. 8), which states: “The fundamental principle driving this [vision] is that every student has the opportunity to succeed, regardless of ancestry, culture, ethnicity, gender, gender identity, language, physical and intellectual ability, race, religion, sex, sexual orientation, socio-economic status or other factors.”</a:t>
            </a:r>
          </a:p>
          <a:p>
            <a:pPr marL="0" indent="0">
              <a:buNone/>
            </a:pPr>
            <a:endParaRPr lang="en-US" sz="1200" dirty="0">
              <a:latin typeface="Catriel" panose="02000503000000020004" pitchFamily="2" charset="0"/>
            </a:endParaRPr>
          </a:p>
        </p:txBody>
      </p:sp>
    </p:spTree>
    <p:extLst>
      <p:ext uri="{BB962C8B-B14F-4D97-AF65-F5344CB8AC3E}">
        <p14:creationId xmlns:p14="http://schemas.microsoft.com/office/powerpoint/2010/main" val="410542880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19953" y="753034"/>
            <a:ext cx="11304494" cy="5289177"/>
          </a:xfrm>
        </p:spPr>
        <p:txBody>
          <a:bodyPr>
            <a:noAutofit/>
          </a:bodyPr>
          <a:lstStyle/>
          <a:p>
            <a:pPr marL="342900" lvl="0" indent="-342900">
              <a:buFont typeface="+mj-lt"/>
              <a:buAutoNum type="arabicPeriod" startAt="5"/>
            </a:pPr>
            <a:r>
              <a:rPr lang="en-CA" sz="1600" b="1" dirty="0">
                <a:latin typeface="Arial" panose="020B0604020202020204" pitchFamily="34" charset="0"/>
                <a:cs typeface="Arial" panose="020B0604020202020204" pitchFamily="34" charset="0"/>
              </a:rPr>
              <a:t>In play-based learning programs, assessment supports the child’ learning and autonomy as a learner.</a:t>
            </a:r>
            <a:endParaRPr lang="en-US" sz="1600" dirty="0">
              <a:latin typeface="Arial" panose="020B0604020202020204" pitchFamily="34" charset="0"/>
              <a:cs typeface="Arial" panose="020B0604020202020204" pitchFamily="34" charset="0"/>
            </a:endParaRPr>
          </a:p>
          <a:p>
            <a:pPr marL="511175"/>
            <a:r>
              <a:rPr lang="en-CA" sz="1600" dirty="0">
                <a:latin typeface="Arial" panose="020B0604020202020204" pitchFamily="34" charset="0"/>
                <a:cs typeface="Arial" panose="020B0604020202020204" pitchFamily="34" charset="0"/>
              </a:rPr>
              <a:t>In play-based learning, educators, children, and family members collaborate in ongoing assessment </a:t>
            </a:r>
            <a:r>
              <a:rPr lang="en-CA" sz="1600" i="1" dirty="0">
                <a:latin typeface="Arial" panose="020B0604020202020204" pitchFamily="34" charset="0"/>
                <a:cs typeface="Arial" panose="020B0604020202020204" pitchFamily="34" charset="0"/>
              </a:rPr>
              <a:t>for</a:t>
            </a:r>
            <a:r>
              <a:rPr lang="en-CA" sz="1600" dirty="0">
                <a:latin typeface="Arial" panose="020B0604020202020204" pitchFamily="34" charset="0"/>
                <a:cs typeface="Arial" panose="020B0604020202020204" pitchFamily="34" charset="0"/>
              </a:rPr>
              <a:t> and </a:t>
            </a:r>
            <a:r>
              <a:rPr lang="en-CA" sz="1600" i="1" dirty="0">
                <a:latin typeface="Arial" panose="020B0604020202020204" pitchFamily="34" charset="0"/>
                <a:cs typeface="Arial" panose="020B0604020202020204" pitchFamily="34" charset="0"/>
              </a:rPr>
              <a:t>as</a:t>
            </a:r>
            <a:r>
              <a:rPr lang="en-CA" sz="1600" dirty="0">
                <a:latin typeface="Arial" panose="020B0604020202020204" pitchFamily="34" charset="0"/>
                <a:cs typeface="Arial" panose="020B0604020202020204" pitchFamily="34" charset="0"/>
              </a:rPr>
              <a:t> learning to support children’s learning and their cognitive, physical, social, and emotional development.</a:t>
            </a:r>
            <a:endParaRPr lang="en-US" sz="1600" dirty="0">
              <a:latin typeface="Arial" panose="020B0604020202020204" pitchFamily="34" charset="0"/>
              <a:cs typeface="Arial" panose="020B0604020202020204" pitchFamily="34" charset="0"/>
            </a:endParaRPr>
          </a:p>
          <a:p>
            <a:pPr marL="511175"/>
            <a:r>
              <a:rPr lang="en-CA" sz="1600" dirty="0">
                <a:latin typeface="Arial" panose="020B0604020202020204" pitchFamily="34" charset="0"/>
                <a:cs typeface="Arial" panose="020B0604020202020204" pitchFamily="34" charset="0"/>
              </a:rPr>
              <a:t>Assessment in play-based learning involves “making thinking and learning visible” by documenting and reflecting on what the child says, does, and represents in play and inquiry.</a:t>
            </a:r>
            <a:endParaRPr lang="en-US" sz="1600" dirty="0">
              <a:latin typeface="Arial" panose="020B0604020202020204" pitchFamily="34" charset="0"/>
              <a:cs typeface="Arial" panose="020B0604020202020204" pitchFamily="34" charset="0"/>
            </a:endParaRPr>
          </a:p>
          <a:p>
            <a:pPr marL="0" indent="0">
              <a:buNone/>
            </a:pPr>
            <a:endParaRPr lang="en-US" sz="1200" dirty="0">
              <a:latin typeface="Catriel" panose="02000503000000020004" pitchFamily="2" charset="0"/>
            </a:endParaRPr>
          </a:p>
        </p:txBody>
      </p:sp>
    </p:spTree>
    <p:extLst>
      <p:ext uri="{BB962C8B-B14F-4D97-AF65-F5344CB8AC3E}">
        <p14:creationId xmlns:p14="http://schemas.microsoft.com/office/powerpoint/2010/main" val="728694089"/>
      </p:ext>
    </p:extLst>
  </p:cSld>
  <p:clrMapOvr>
    <a:masterClrMapping/>
  </p:clrMapOvr>
  <p:timing>
    <p:tnLst>
      <p:par>
        <p:cTn id="1" dur="indefinite" restart="never" nodeType="tmRoot"/>
      </p:par>
    </p:tnLst>
  </p:timing>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9D5"/>
      </a:lt2>
      <a:accent1>
        <a:srgbClr val="FB8C29"/>
      </a:accent1>
      <a:accent2>
        <a:srgbClr val="F2C351"/>
      </a:accent2>
      <a:accent3>
        <a:srgbClr val="D0CBA5"/>
      </a:accent3>
      <a:accent4>
        <a:srgbClr val="A2C476"/>
      </a:accent4>
      <a:accent5>
        <a:srgbClr val="57C293"/>
      </a:accent5>
      <a:accent6>
        <a:srgbClr val="06BFDE"/>
      </a:accent6>
      <a:hlink>
        <a:srgbClr val="FBAE29"/>
      </a:hlink>
      <a:folHlink>
        <a:srgbClr val="EDC47E"/>
      </a:folHlink>
    </a:clrScheme>
    <a:fontScheme name="Gallery">
      <a:majorFont>
        <a:latin typeface="Rockwell" panose="020606030202050204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BB5F5D82-B5E9-469E-A815-C655ED4AF243}"/>
    </a:ext>
  </a:extLst>
</a:theme>
</file>

<file path=docProps/app.xml><?xml version="1.0" encoding="utf-8"?>
<Properties xmlns="http://schemas.openxmlformats.org/officeDocument/2006/extended-properties" xmlns:vt="http://schemas.openxmlformats.org/officeDocument/2006/docPropsVTypes">
  <Template>Gallery</Template>
  <TotalTime>63</TotalTime>
  <Words>2589</Words>
  <Application>Microsoft Office PowerPoint</Application>
  <PresentationFormat>Widescreen</PresentationFormat>
  <Paragraphs>76</Paragraphs>
  <Slides>15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Catriel</vt:lpstr>
      <vt:lpstr>Rockwell</vt:lpstr>
      <vt:lpstr>Wickenden Cafe NDP</vt:lpstr>
      <vt:lpstr>Gallery</vt:lpstr>
      <vt:lpstr>Dear nowplay</vt:lpstr>
      <vt:lpstr>Dear NOWPlay Team, What does a play based approach look like, sound like and feel like in the classroom?</vt:lpstr>
      <vt:lpstr>Dear NOWPlay Team,  Is it ok for the teacher to be a participant in group play with children in the classroom?</vt:lpstr>
      <vt:lpstr>Dear NOW Play Team, What if the students’ play takes a different direction than what I, as the teacher, had planned?</vt:lpstr>
      <vt:lpstr>Dear NOW Play Team, Do children play differently with open-ended props versus with toys?</vt:lpstr>
      <vt:lpstr>Dear NOW Play Team, What if I don’t have a lot of resources or materials in my classroom? How can I still encourage play?</vt:lpstr>
      <vt:lpstr>Dear NOW Play Team, How do I best work with someone who is a bit stuck in the old paradigm? How can I show them the power of play?</vt:lpstr>
      <vt:lpstr>Dear NOW Play Team,  What kind of language can we use that will stimulate growth and deeper thinking?</vt:lpstr>
      <vt:lpstr>Dear NOW Play Team, It’s hard to make math education play based.  What resources and play-based activities might help me deepen mathematics learning and literacy in my classroom?</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Dear nowplay</dc:title>
  <dc:creator>Alesia Malec</dc:creator>
  <cp:lastModifiedBy>clouti28</cp:lastModifiedBy>
  <cp:revision>19</cp:revision>
  <dcterms:created xsi:type="dcterms:W3CDTF">2016-06-23T19:48:16Z</dcterms:created>
  <dcterms:modified xsi:type="dcterms:W3CDTF">2016-07-08T01:50:28Z</dcterms:modified>
</cp:coreProperties>
</file>